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8" r:id="rId5"/>
    <p:sldId id="264" r:id="rId6"/>
    <p:sldId id="261" r:id="rId7"/>
    <p:sldId id="283" r:id="rId8"/>
    <p:sldId id="265" r:id="rId9"/>
    <p:sldId id="268" r:id="rId10"/>
    <p:sldId id="270" r:id="rId11"/>
    <p:sldId id="281" r:id="rId12"/>
    <p:sldId id="292" r:id="rId13"/>
    <p:sldId id="260" r:id="rId14"/>
    <p:sldId id="259" r:id="rId15"/>
    <p:sldId id="288" r:id="rId16"/>
    <p:sldId id="285" r:id="rId17"/>
    <p:sldId id="262" r:id="rId18"/>
    <p:sldId id="273" r:id="rId19"/>
    <p:sldId id="263" r:id="rId20"/>
    <p:sldId id="321" r:id="rId21"/>
    <p:sldId id="286" r:id="rId22"/>
    <p:sldId id="316" r:id="rId23"/>
    <p:sldId id="310" r:id="rId24"/>
    <p:sldId id="311" r:id="rId25"/>
    <p:sldId id="312" r:id="rId26"/>
    <p:sldId id="291" r:id="rId27"/>
    <p:sldId id="294" r:id="rId28"/>
    <p:sldId id="295" r:id="rId29"/>
    <p:sldId id="320" r:id="rId30"/>
    <p:sldId id="301" r:id="rId31"/>
    <p:sldId id="277" r:id="rId32"/>
    <p:sldId id="317" r:id="rId33"/>
    <p:sldId id="318" r:id="rId34"/>
    <p:sldId id="322" r:id="rId35"/>
    <p:sldId id="305" r:id="rId36"/>
    <p:sldId id="325" r:id="rId37"/>
    <p:sldId id="327" r:id="rId38"/>
    <p:sldId id="326" r:id="rId39"/>
    <p:sldId id="323" r:id="rId40"/>
    <p:sldId id="307" r:id="rId41"/>
    <p:sldId id="30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Fajardo" initials="PF" lastIdx="12" clrIdx="0">
    <p:extLst>
      <p:ext uri="{19B8F6BF-5375-455C-9EA6-DF929625EA0E}">
        <p15:presenceInfo xmlns:p15="http://schemas.microsoft.com/office/powerpoint/2012/main" userId="f60e2b04ad4321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7F5"/>
    <a:srgbClr val="FCC438"/>
    <a:srgbClr val="E13E3E"/>
    <a:srgbClr val="00947D"/>
    <a:srgbClr val="A0A1A2"/>
    <a:srgbClr val="59B4D9"/>
    <a:srgbClr val="1E7EAA"/>
    <a:srgbClr val="0099CC"/>
    <a:srgbClr val="7E428D"/>
    <a:srgbClr val="C56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8408" autoAdjust="0"/>
  </p:normalViewPr>
  <p:slideViewPr>
    <p:cSldViewPr snapToGrid="0">
      <p:cViewPr varScale="1">
        <p:scale>
          <a:sx n="72" d="100"/>
          <a:sy n="72" d="100"/>
        </p:scale>
        <p:origin x="660" y="66"/>
      </p:cViewPr>
      <p:guideLst/>
    </p:cSldViewPr>
  </p:slideViewPr>
  <p:outlineViewPr>
    <p:cViewPr>
      <p:scale>
        <a:sx n="33" d="100"/>
        <a:sy n="33" d="100"/>
      </p:scale>
      <p:origin x="0" y="-1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aujs\Google%20Drive\EAFIT2020\Semestre1\ProyInt\ResumenModelosV2.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a:t>Competencia</a:t>
            </a:r>
            <a:r>
              <a:rPr lang="es-CO" sz="2000" baseline="0"/>
              <a:t> Modelos para </a:t>
            </a:r>
            <a:r>
              <a:rPr lang="es-CO" sz="2000"/>
              <a:t>Zona Centro</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Centro!$B$59</c:f>
              <c:strCache>
                <c:ptCount val="1"/>
                <c:pt idx="0">
                  <c:v>kNN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Centro!$C$58:$F$58</c:f>
              <c:strCache>
                <c:ptCount val="4"/>
                <c:pt idx="0">
                  <c:v>precision</c:v>
                </c:pt>
                <c:pt idx="1">
                  <c:v>recall</c:v>
                </c:pt>
                <c:pt idx="2">
                  <c:v>f1-score</c:v>
                </c:pt>
                <c:pt idx="3">
                  <c:v>AUC</c:v>
                </c:pt>
              </c:strCache>
            </c:strRef>
          </c:cat>
          <c:val>
            <c:numRef>
              <c:f>Centro!$C$59:$F$59</c:f>
              <c:numCache>
                <c:formatCode>General</c:formatCode>
                <c:ptCount val="4"/>
                <c:pt idx="0">
                  <c:v>0.82510399999999995</c:v>
                </c:pt>
                <c:pt idx="1">
                  <c:v>0.81766799999999995</c:v>
                </c:pt>
                <c:pt idx="2">
                  <c:v>0.82103633333333337</c:v>
                </c:pt>
                <c:pt idx="3">
                  <c:v>0.90867666666666658</c:v>
                </c:pt>
              </c:numCache>
            </c:numRef>
          </c:val>
          <c:smooth val="0"/>
          <c:extLst>
            <c:ext xmlns:c16="http://schemas.microsoft.com/office/drawing/2014/chart" uri="{C3380CC4-5D6E-409C-BE32-E72D297353CC}">
              <c16:uniqueId val="{00000000-693F-4A48-A8D8-4201B559DF3A}"/>
            </c:ext>
          </c:extLst>
        </c:ser>
        <c:ser>
          <c:idx val="1"/>
          <c:order val="1"/>
          <c:tx>
            <c:strRef>
              <c:f>Centro!$B$60</c:f>
              <c:strCache>
                <c:ptCount val="1"/>
                <c:pt idx="0">
                  <c:v>DT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Centro!$C$58:$F$58</c:f>
              <c:strCache>
                <c:ptCount val="4"/>
                <c:pt idx="0">
                  <c:v>precision</c:v>
                </c:pt>
                <c:pt idx="1">
                  <c:v>recall</c:v>
                </c:pt>
                <c:pt idx="2">
                  <c:v>f1-score</c:v>
                </c:pt>
                <c:pt idx="3">
                  <c:v>AUC</c:v>
                </c:pt>
              </c:strCache>
            </c:strRef>
          </c:cat>
          <c:val>
            <c:numRef>
              <c:f>Centro!$C$60:$F$60</c:f>
              <c:numCache>
                <c:formatCode>General</c:formatCode>
                <c:ptCount val="4"/>
                <c:pt idx="0">
                  <c:v>0.84799500000000005</c:v>
                </c:pt>
                <c:pt idx="1">
                  <c:v>0.7869706666666666</c:v>
                </c:pt>
                <c:pt idx="2">
                  <c:v>0.81170466666666663</c:v>
                </c:pt>
                <c:pt idx="3">
                  <c:v>0.90977500000000011</c:v>
                </c:pt>
              </c:numCache>
            </c:numRef>
          </c:val>
          <c:smooth val="0"/>
          <c:extLst>
            <c:ext xmlns:c16="http://schemas.microsoft.com/office/drawing/2014/chart" uri="{C3380CC4-5D6E-409C-BE32-E72D297353CC}">
              <c16:uniqueId val="{00000001-693F-4A48-A8D8-4201B559DF3A}"/>
            </c:ext>
          </c:extLst>
        </c:ser>
        <c:ser>
          <c:idx val="2"/>
          <c:order val="2"/>
          <c:tx>
            <c:strRef>
              <c:f>Centro!$B$61</c:f>
              <c:strCache>
                <c:ptCount val="1"/>
                <c:pt idx="0">
                  <c:v>RF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Centro!$C$58:$F$58</c:f>
              <c:strCache>
                <c:ptCount val="4"/>
                <c:pt idx="0">
                  <c:v>precision</c:v>
                </c:pt>
                <c:pt idx="1">
                  <c:v>recall</c:v>
                </c:pt>
                <c:pt idx="2">
                  <c:v>f1-score</c:v>
                </c:pt>
                <c:pt idx="3">
                  <c:v>AUC</c:v>
                </c:pt>
              </c:strCache>
            </c:strRef>
          </c:cat>
          <c:val>
            <c:numRef>
              <c:f>Centro!$C$61:$F$61</c:f>
              <c:numCache>
                <c:formatCode>General</c:formatCode>
                <c:ptCount val="4"/>
                <c:pt idx="0">
                  <c:v>0.82773966666666665</c:v>
                </c:pt>
                <c:pt idx="1">
                  <c:v>0.61455599999999999</c:v>
                </c:pt>
                <c:pt idx="2">
                  <c:v>0.63608666666666669</c:v>
                </c:pt>
                <c:pt idx="3">
                  <c:v>0.89616099999999987</c:v>
                </c:pt>
              </c:numCache>
            </c:numRef>
          </c:val>
          <c:smooth val="0"/>
          <c:extLst>
            <c:ext xmlns:c16="http://schemas.microsoft.com/office/drawing/2014/chart" uri="{C3380CC4-5D6E-409C-BE32-E72D297353CC}">
              <c16:uniqueId val="{00000002-693F-4A48-A8D8-4201B559DF3A}"/>
            </c:ext>
          </c:extLst>
        </c:ser>
        <c:ser>
          <c:idx val="3"/>
          <c:order val="3"/>
          <c:tx>
            <c:strRef>
              <c:f>Centro!$B$62</c:f>
              <c:strCache>
                <c:ptCount val="1"/>
                <c:pt idx="0">
                  <c:v>MLP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Centro!$C$58:$F$58</c:f>
              <c:strCache>
                <c:ptCount val="4"/>
                <c:pt idx="0">
                  <c:v>precision</c:v>
                </c:pt>
                <c:pt idx="1">
                  <c:v>recall</c:v>
                </c:pt>
                <c:pt idx="2">
                  <c:v>f1-score</c:v>
                </c:pt>
                <c:pt idx="3">
                  <c:v>AUC</c:v>
                </c:pt>
              </c:strCache>
            </c:strRef>
          </c:cat>
          <c:val>
            <c:numRef>
              <c:f>Centro!$C$62:$F$62</c:f>
              <c:numCache>
                <c:formatCode>General</c:formatCode>
                <c:ptCount val="4"/>
                <c:pt idx="0">
                  <c:v>0.83258600000000005</c:v>
                </c:pt>
                <c:pt idx="1">
                  <c:v>0.77707000000000004</c:v>
                </c:pt>
                <c:pt idx="2">
                  <c:v>0.79667833333333338</c:v>
                </c:pt>
                <c:pt idx="3">
                  <c:v>0.92146366666666657</c:v>
                </c:pt>
              </c:numCache>
            </c:numRef>
          </c:val>
          <c:smooth val="0"/>
          <c:extLst>
            <c:ext xmlns:c16="http://schemas.microsoft.com/office/drawing/2014/chart" uri="{C3380CC4-5D6E-409C-BE32-E72D297353CC}">
              <c16:uniqueId val="{00000003-693F-4A48-A8D8-4201B559DF3A}"/>
            </c:ext>
          </c:extLst>
        </c:ser>
        <c:ser>
          <c:idx val="4"/>
          <c:order val="4"/>
          <c:tx>
            <c:strRef>
              <c:f>Centro!$B$63</c:f>
              <c:strCache>
                <c:ptCount val="1"/>
                <c:pt idx="0">
                  <c:v>LR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Centro!$C$58:$F$58</c:f>
              <c:strCache>
                <c:ptCount val="4"/>
                <c:pt idx="0">
                  <c:v>precision</c:v>
                </c:pt>
                <c:pt idx="1">
                  <c:v>recall</c:v>
                </c:pt>
                <c:pt idx="2">
                  <c:v>f1-score</c:v>
                </c:pt>
                <c:pt idx="3">
                  <c:v>AUC</c:v>
                </c:pt>
              </c:strCache>
            </c:strRef>
          </c:cat>
          <c:val>
            <c:numRef>
              <c:f>Centro!$C$63:$F$63</c:f>
              <c:numCache>
                <c:formatCode>General</c:formatCode>
                <c:ptCount val="4"/>
                <c:pt idx="0">
                  <c:v>0.7987346666666667</c:v>
                </c:pt>
                <c:pt idx="1">
                  <c:v>0.72935699999999992</c:v>
                </c:pt>
                <c:pt idx="2">
                  <c:v>0.75193166666666666</c:v>
                </c:pt>
                <c:pt idx="3">
                  <c:v>0.89775400000000005</c:v>
                </c:pt>
              </c:numCache>
            </c:numRef>
          </c:val>
          <c:smooth val="0"/>
          <c:extLst>
            <c:ext xmlns:c16="http://schemas.microsoft.com/office/drawing/2014/chart" uri="{C3380CC4-5D6E-409C-BE32-E72D297353CC}">
              <c16:uniqueId val="{00000004-693F-4A48-A8D8-4201B559DF3A}"/>
            </c:ext>
          </c:extLst>
        </c:ser>
        <c:ser>
          <c:idx val="5"/>
          <c:order val="5"/>
          <c:tx>
            <c:strRef>
              <c:f>Centro!$B$64</c:f>
              <c:strCache>
                <c:ptCount val="1"/>
                <c:pt idx="0">
                  <c:v>GNB</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Centro!$C$58:$F$58</c:f>
              <c:strCache>
                <c:ptCount val="4"/>
                <c:pt idx="0">
                  <c:v>precision</c:v>
                </c:pt>
                <c:pt idx="1">
                  <c:v>recall</c:v>
                </c:pt>
                <c:pt idx="2">
                  <c:v>f1-score</c:v>
                </c:pt>
                <c:pt idx="3">
                  <c:v>AUC</c:v>
                </c:pt>
              </c:strCache>
            </c:strRef>
          </c:cat>
          <c:val>
            <c:numRef>
              <c:f>Centro!$C$64:$F$64</c:f>
              <c:numCache>
                <c:formatCode>General</c:formatCode>
                <c:ptCount val="4"/>
                <c:pt idx="0">
                  <c:v>0.69730466666666668</c:v>
                </c:pt>
                <c:pt idx="1">
                  <c:v>0.67437000000000002</c:v>
                </c:pt>
                <c:pt idx="2">
                  <c:v>0.67309266666666667</c:v>
                </c:pt>
                <c:pt idx="3">
                  <c:v>0.84438933333333333</c:v>
                </c:pt>
              </c:numCache>
            </c:numRef>
          </c:val>
          <c:smooth val="0"/>
          <c:extLst>
            <c:ext xmlns:c16="http://schemas.microsoft.com/office/drawing/2014/chart" uri="{C3380CC4-5D6E-409C-BE32-E72D297353CC}">
              <c16:uniqueId val="{00000005-693F-4A48-A8D8-4201B559DF3A}"/>
            </c:ext>
          </c:extLst>
        </c:ser>
        <c:dLbls>
          <c:showLegendKey val="0"/>
          <c:showVal val="0"/>
          <c:showCatName val="0"/>
          <c:showSerName val="0"/>
          <c:showPercent val="0"/>
          <c:showBubbleSize val="0"/>
        </c:dLbls>
        <c:marker val="1"/>
        <c:smooth val="0"/>
        <c:axId val="666425935"/>
        <c:axId val="917210799"/>
      </c:lineChart>
      <c:catAx>
        <c:axId val="666425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7210799"/>
        <c:crosses val="autoZero"/>
        <c:auto val="1"/>
        <c:lblAlgn val="ctr"/>
        <c:lblOffset val="100"/>
        <c:noMultiLvlLbl val="0"/>
      </c:catAx>
      <c:valAx>
        <c:axId val="917210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6664259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a:t>Competencia</a:t>
            </a:r>
            <a:r>
              <a:rPr lang="es-CO" sz="2000" baseline="0"/>
              <a:t> Modelos para Zona Costa</a:t>
            </a:r>
            <a:endParaRPr lang="es-CO"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v>kNN</c:v>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Costa!$L$4:$O$4</c:f>
              <c:strCache>
                <c:ptCount val="4"/>
                <c:pt idx="0">
                  <c:v>precision</c:v>
                </c:pt>
                <c:pt idx="1">
                  <c:v>recall</c:v>
                </c:pt>
                <c:pt idx="2">
                  <c:v>f1-score</c:v>
                </c:pt>
                <c:pt idx="3">
                  <c:v>   AUC</c:v>
                </c:pt>
              </c:strCache>
            </c:strRef>
          </c:cat>
          <c:val>
            <c:numRef>
              <c:f>Costa!$L$5:$O$5</c:f>
              <c:numCache>
                <c:formatCode>General</c:formatCode>
                <c:ptCount val="4"/>
                <c:pt idx="0">
                  <c:v>0.78619933333333325</c:v>
                </c:pt>
                <c:pt idx="1">
                  <c:v>0.78534500000000007</c:v>
                </c:pt>
                <c:pt idx="2">
                  <c:v>0.78561733333333328</c:v>
                </c:pt>
                <c:pt idx="3">
                  <c:v>0.89210899999999993</c:v>
                </c:pt>
              </c:numCache>
            </c:numRef>
          </c:val>
          <c:smooth val="0"/>
          <c:extLst>
            <c:ext xmlns:c16="http://schemas.microsoft.com/office/drawing/2014/chart" uri="{C3380CC4-5D6E-409C-BE32-E72D297353CC}">
              <c16:uniqueId val="{00000000-7F3A-44BA-9210-C39128F849D9}"/>
            </c:ext>
          </c:extLst>
        </c:ser>
        <c:ser>
          <c:idx val="1"/>
          <c:order val="1"/>
          <c:tx>
            <c:v>DT</c:v>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Costa!$L$6:$O$6</c:f>
              <c:numCache>
                <c:formatCode>General</c:formatCode>
                <c:ptCount val="4"/>
                <c:pt idx="0">
                  <c:v>0.80917633333333328</c:v>
                </c:pt>
                <c:pt idx="1">
                  <c:v>0.77477933333333338</c:v>
                </c:pt>
                <c:pt idx="2">
                  <c:v>0.78750133333333328</c:v>
                </c:pt>
                <c:pt idx="3">
                  <c:v>0.89659333333333324</c:v>
                </c:pt>
              </c:numCache>
            </c:numRef>
          </c:val>
          <c:smooth val="0"/>
          <c:extLst>
            <c:ext xmlns:c16="http://schemas.microsoft.com/office/drawing/2014/chart" uri="{C3380CC4-5D6E-409C-BE32-E72D297353CC}">
              <c16:uniqueId val="{00000001-7F3A-44BA-9210-C39128F849D9}"/>
            </c:ext>
          </c:extLst>
        </c:ser>
        <c:ser>
          <c:idx val="2"/>
          <c:order val="2"/>
          <c:tx>
            <c:v>RF</c:v>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Costa!$L$7:$O$7</c:f>
              <c:numCache>
                <c:formatCode>General</c:formatCode>
                <c:ptCount val="4"/>
                <c:pt idx="0">
                  <c:v>0.72460800000000003</c:v>
                </c:pt>
                <c:pt idx="1">
                  <c:v>0.71159099999999997</c:v>
                </c:pt>
                <c:pt idx="2">
                  <c:v>0.71236599999999994</c:v>
                </c:pt>
                <c:pt idx="3">
                  <c:v>0.86985833333333329</c:v>
                </c:pt>
              </c:numCache>
            </c:numRef>
          </c:val>
          <c:smooth val="0"/>
          <c:extLst>
            <c:ext xmlns:c16="http://schemas.microsoft.com/office/drawing/2014/chart" uri="{C3380CC4-5D6E-409C-BE32-E72D297353CC}">
              <c16:uniqueId val="{00000002-7F3A-44BA-9210-C39128F849D9}"/>
            </c:ext>
          </c:extLst>
        </c:ser>
        <c:ser>
          <c:idx val="3"/>
          <c:order val="3"/>
          <c:tx>
            <c:v>MPL</c:v>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Costa!$L$8:$O$8</c:f>
              <c:numCache>
                <c:formatCode>General</c:formatCode>
                <c:ptCount val="4"/>
                <c:pt idx="0">
                  <c:v>0.78984933333333329</c:v>
                </c:pt>
                <c:pt idx="1">
                  <c:v>0.77169933333333329</c:v>
                </c:pt>
                <c:pt idx="2">
                  <c:v>0.77769633333333343</c:v>
                </c:pt>
                <c:pt idx="3">
                  <c:v>0.90867233333333319</c:v>
                </c:pt>
              </c:numCache>
            </c:numRef>
          </c:val>
          <c:smooth val="0"/>
          <c:extLst>
            <c:ext xmlns:c16="http://schemas.microsoft.com/office/drawing/2014/chart" uri="{C3380CC4-5D6E-409C-BE32-E72D297353CC}">
              <c16:uniqueId val="{00000003-7F3A-44BA-9210-C39128F849D9}"/>
            </c:ext>
          </c:extLst>
        </c:ser>
        <c:ser>
          <c:idx val="4"/>
          <c:order val="4"/>
          <c:tx>
            <c:v>LR</c:v>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Costa!$L$9:$O$9</c:f>
              <c:numCache>
                <c:formatCode>General</c:formatCode>
                <c:ptCount val="4"/>
                <c:pt idx="0">
                  <c:v>0.73990166666666679</c:v>
                </c:pt>
                <c:pt idx="1">
                  <c:v>0.71073599999999992</c:v>
                </c:pt>
                <c:pt idx="2">
                  <c:v>0.72204466666666667</c:v>
                </c:pt>
                <c:pt idx="3">
                  <c:v>0.87260766666666667</c:v>
                </c:pt>
              </c:numCache>
            </c:numRef>
          </c:val>
          <c:smooth val="0"/>
          <c:extLst>
            <c:ext xmlns:c16="http://schemas.microsoft.com/office/drawing/2014/chart" uri="{C3380CC4-5D6E-409C-BE32-E72D297353CC}">
              <c16:uniqueId val="{00000004-7F3A-44BA-9210-C39128F849D9}"/>
            </c:ext>
          </c:extLst>
        </c:ser>
        <c:ser>
          <c:idx val="5"/>
          <c:order val="5"/>
          <c:tx>
            <c:v>GNB</c:v>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Costa!$L$10:$O$10</c:f>
              <c:numCache>
                <c:formatCode>General</c:formatCode>
                <c:ptCount val="4"/>
                <c:pt idx="0">
                  <c:v>0.63165100000000007</c:v>
                </c:pt>
                <c:pt idx="1">
                  <c:v>0.64863066666666669</c:v>
                </c:pt>
                <c:pt idx="2">
                  <c:v>0.61747600000000002</c:v>
                </c:pt>
                <c:pt idx="3">
                  <c:v>0.83440866666666658</c:v>
                </c:pt>
              </c:numCache>
            </c:numRef>
          </c:val>
          <c:smooth val="0"/>
          <c:extLst>
            <c:ext xmlns:c16="http://schemas.microsoft.com/office/drawing/2014/chart" uri="{C3380CC4-5D6E-409C-BE32-E72D297353CC}">
              <c16:uniqueId val="{00000005-7F3A-44BA-9210-C39128F849D9}"/>
            </c:ext>
          </c:extLst>
        </c:ser>
        <c:dLbls>
          <c:showLegendKey val="0"/>
          <c:showVal val="0"/>
          <c:showCatName val="0"/>
          <c:showSerName val="0"/>
          <c:showPercent val="0"/>
          <c:showBubbleSize val="0"/>
        </c:dLbls>
        <c:marker val="1"/>
        <c:smooth val="0"/>
        <c:axId val="841713631"/>
        <c:axId val="835020863"/>
      </c:lineChart>
      <c:catAx>
        <c:axId val="841713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835020863"/>
        <c:crosses val="autoZero"/>
        <c:auto val="1"/>
        <c:lblAlgn val="ctr"/>
        <c:lblOffset val="100"/>
        <c:noMultiLvlLbl val="0"/>
      </c:catAx>
      <c:valAx>
        <c:axId val="835020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8417136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000" b="0" i="0" u="none" strike="noStrike" kern="1200" spc="0" baseline="0">
                <a:solidFill>
                  <a:prstClr val="black">
                    <a:lumMod val="65000"/>
                    <a:lumOff val="35000"/>
                  </a:prstClr>
                </a:solidFill>
                <a:latin typeface="+mn-lt"/>
                <a:ea typeface="+mn-ea"/>
                <a:cs typeface="+mn-cs"/>
              </a:defRPr>
            </a:pPr>
            <a:r>
              <a:rPr lang="es-CO" sz="2000" b="0" i="0" baseline="0" dirty="0">
                <a:effectLst/>
              </a:rPr>
              <a:t>Competencia Modelos para Zona Oriente</a:t>
            </a:r>
            <a:endParaRPr lang="es-CO" sz="20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000" b="0" i="0" u="none" strike="noStrike" kern="1200" spc="0" baseline="0">
              <a:solidFill>
                <a:prstClr val="black">
                  <a:lumMod val="65000"/>
                  <a:lumOff val="35000"/>
                </a:prstClr>
              </a:solidFill>
              <a:latin typeface="+mn-lt"/>
              <a:ea typeface="+mn-ea"/>
              <a:cs typeface="+mn-cs"/>
            </a:defRPr>
          </a:pPr>
          <a:endParaRPr lang="es-CO"/>
        </a:p>
      </c:txPr>
    </c:title>
    <c:autoTitleDeleted val="0"/>
    <c:plotArea>
      <c:layout/>
      <c:lineChart>
        <c:grouping val="standard"/>
        <c:varyColors val="0"/>
        <c:ser>
          <c:idx val="0"/>
          <c:order val="0"/>
          <c:tx>
            <c:strRef>
              <c:f>Oriente!$J$5</c:f>
              <c:strCache>
                <c:ptCount val="1"/>
                <c:pt idx="0">
                  <c:v>kNN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Oriente!$K$4:$N$4</c:f>
              <c:strCache>
                <c:ptCount val="4"/>
                <c:pt idx="0">
                  <c:v>precision</c:v>
                </c:pt>
                <c:pt idx="1">
                  <c:v>recall</c:v>
                </c:pt>
                <c:pt idx="2">
                  <c:v>f1-score</c:v>
                </c:pt>
                <c:pt idx="3">
                  <c:v>   AUC</c:v>
                </c:pt>
              </c:strCache>
            </c:strRef>
          </c:cat>
          <c:val>
            <c:numRef>
              <c:f>Oriente!$K$5:$N$5</c:f>
              <c:numCache>
                <c:formatCode>General</c:formatCode>
                <c:ptCount val="4"/>
                <c:pt idx="0">
                  <c:v>0.79505700000000001</c:v>
                </c:pt>
                <c:pt idx="1">
                  <c:v>0.78483299999999989</c:v>
                </c:pt>
                <c:pt idx="2">
                  <c:v>0.78936433333333333</c:v>
                </c:pt>
                <c:pt idx="3">
                  <c:v>0.89207800000000004</c:v>
                </c:pt>
              </c:numCache>
            </c:numRef>
          </c:val>
          <c:smooth val="0"/>
          <c:extLst>
            <c:ext xmlns:c16="http://schemas.microsoft.com/office/drawing/2014/chart" uri="{C3380CC4-5D6E-409C-BE32-E72D297353CC}">
              <c16:uniqueId val="{00000000-4C41-478A-B527-63C85D4188CE}"/>
            </c:ext>
          </c:extLst>
        </c:ser>
        <c:ser>
          <c:idx val="1"/>
          <c:order val="1"/>
          <c:tx>
            <c:strRef>
              <c:f>Oriente!$J$6</c:f>
              <c:strCache>
                <c:ptCount val="1"/>
                <c:pt idx="0">
                  <c:v>DT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Oriente!$K$4:$N$4</c:f>
              <c:strCache>
                <c:ptCount val="4"/>
                <c:pt idx="0">
                  <c:v>precision</c:v>
                </c:pt>
                <c:pt idx="1">
                  <c:v>recall</c:v>
                </c:pt>
                <c:pt idx="2">
                  <c:v>f1-score</c:v>
                </c:pt>
                <c:pt idx="3">
                  <c:v>   AUC</c:v>
                </c:pt>
              </c:strCache>
            </c:strRef>
          </c:cat>
          <c:val>
            <c:numRef>
              <c:f>Oriente!$K$6:$N$6</c:f>
              <c:numCache>
                <c:formatCode>General</c:formatCode>
                <c:ptCount val="4"/>
                <c:pt idx="0">
                  <c:v>0.77878166666666671</c:v>
                </c:pt>
                <c:pt idx="1">
                  <c:v>0.76570533333333335</c:v>
                </c:pt>
                <c:pt idx="2">
                  <c:v>0.76426966666666674</c:v>
                </c:pt>
                <c:pt idx="3">
                  <c:v>0.8959866666666666</c:v>
                </c:pt>
              </c:numCache>
            </c:numRef>
          </c:val>
          <c:smooth val="0"/>
          <c:extLst>
            <c:ext xmlns:c16="http://schemas.microsoft.com/office/drawing/2014/chart" uri="{C3380CC4-5D6E-409C-BE32-E72D297353CC}">
              <c16:uniqueId val="{00000001-4C41-478A-B527-63C85D4188CE}"/>
            </c:ext>
          </c:extLst>
        </c:ser>
        <c:ser>
          <c:idx val="2"/>
          <c:order val="2"/>
          <c:tx>
            <c:strRef>
              <c:f>Oriente!$J$7</c:f>
              <c:strCache>
                <c:ptCount val="1"/>
                <c:pt idx="0">
                  <c:v>RF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Oriente!$K$4:$N$4</c:f>
              <c:strCache>
                <c:ptCount val="4"/>
                <c:pt idx="0">
                  <c:v>precision</c:v>
                </c:pt>
                <c:pt idx="1">
                  <c:v>recall</c:v>
                </c:pt>
                <c:pt idx="2">
                  <c:v>f1-score</c:v>
                </c:pt>
                <c:pt idx="3">
                  <c:v>   AUC</c:v>
                </c:pt>
              </c:strCache>
            </c:strRef>
          </c:cat>
          <c:val>
            <c:numRef>
              <c:f>Oriente!$K$7:$N$7</c:f>
              <c:numCache>
                <c:formatCode>General</c:formatCode>
                <c:ptCount val="4"/>
                <c:pt idx="0">
                  <c:v>0.76162700000000016</c:v>
                </c:pt>
                <c:pt idx="1">
                  <c:v>0.6534496666666666</c:v>
                </c:pt>
                <c:pt idx="2">
                  <c:v>0.66931033333333334</c:v>
                </c:pt>
                <c:pt idx="3">
                  <c:v>0.89799200000000001</c:v>
                </c:pt>
              </c:numCache>
            </c:numRef>
          </c:val>
          <c:smooth val="0"/>
          <c:extLst>
            <c:ext xmlns:c16="http://schemas.microsoft.com/office/drawing/2014/chart" uri="{C3380CC4-5D6E-409C-BE32-E72D297353CC}">
              <c16:uniqueId val="{00000002-4C41-478A-B527-63C85D4188CE}"/>
            </c:ext>
          </c:extLst>
        </c:ser>
        <c:ser>
          <c:idx val="3"/>
          <c:order val="3"/>
          <c:tx>
            <c:strRef>
              <c:f>Oriente!$J$8</c:f>
              <c:strCache>
                <c:ptCount val="1"/>
                <c:pt idx="0">
                  <c:v>MLP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Oriente!$K$4:$N$4</c:f>
              <c:strCache>
                <c:ptCount val="4"/>
                <c:pt idx="0">
                  <c:v>precision</c:v>
                </c:pt>
                <c:pt idx="1">
                  <c:v>recall</c:v>
                </c:pt>
                <c:pt idx="2">
                  <c:v>f1-score</c:v>
                </c:pt>
                <c:pt idx="3">
                  <c:v>   AUC</c:v>
                </c:pt>
              </c:strCache>
            </c:strRef>
          </c:cat>
          <c:val>
            <c:numRef>
              <c:f>Oriente!$K$8:$N$8</c:f>
              <c:numCache>
                <c:formatCode>General</c:formatCode>
                <c:ptCount val="4"/>
                <c:pt idx="0">
                  <c:v>0.8109373333333334</c:v>
                </c:pt>
                <c:pt idx="1">
                  <c:v>0.77702333333333329</c:v>
                </c:pt>
                <c:pt idx="2">
                  <c:v>0.79208800000000001</c:v>
                </c:pt>
                <c:pt idx="3">
                  <c:v>0.91706999999999994</c:v>
                </c:pt>
              </c:numCache>
            </c:numRef>
          </c:val>
          <c:smooth val="0"/>
          <c:extLst>
            <c:ext xmlns:c16="http://schemas.microsoft.com/office/drawing/2014/chart" uri="{C3380CC4-5D6E-409C-BE32-E72D297353CC}">
              <c16:uniqueId val="{00000003-4C41-478A-B527-63C85D4188CE}"/>
            </c:ext>
          </c:extLst>
        </c:ser>
        <c:ser>
          <c:idx val="4"/>
          <c:order val="4"/>
          <c:tx>
            <c:strRef>
              <c:f>Oriente!$J$9</c:f>
              <c:strCache>
                <c:ptCount val="1"/>
                <c:pt idx="0">
                  <c:v>LR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Oriente!$K$4:$N$4</c:f>
              <c:strCache>
                <c:ptCount val="4"/>
                <c:pt idx="0">
                  <c:v>precision</c:v>
                </c:pt>
                <c:pt idx="1">
                  <c:v>recall</c:v>
                </c:pt>
                <c:pt idx="2">
                  <c:v>f1-score</c:v>
                </c:pt>
                <c:pt idx="3">
                  <c:v>   AUC</c:v>
                </c:pt>
              </c:strCache>
            </c:strRef>
          </c:cat>
          <c:val>
            <c:numRef>
              <c:f>Oriente!$K$9:$N$9</c:f>
              <c:numCache>
                <c:formatCode>General</c:formatCode>
                <c:ptCount val="4"/>
                <c:pt idx="0">
                  <c:v>0.73867566666666662</c:v>
                </c:pt>
                <c:pt idx="1">
                  <c:v>0.66996633333333333</c:v>
                </c:pt>
                <c:pt idx="2">
                  <c:v>0.69006366666666663</c:v>
                </c:pt>
                <c:pt idx="3">
                  <c:v>0.88356033333333339</c:v>
                </c:pt>
              </c:numCache>
            </c:numRef>
          </c:val>
          <c:smooth val="0"/>
          <c:extLst>
            <c:ext xmlns:c16="http://schemas.microsoft.com/office/drawing/2014/chart" uri="{C3380CC4-5D6E-409C-BE32-E72D297353CC}">
              <c16:uniqueId val="{00000004-4C41-478A-B527-63C85D4188CE}"/>
            </c:ext>
          </c:extLst>
        </c:ser>
        <c:ser>
          <c:idx val="5"/>
          <c:order val="5"/>
          <c:tx>
            <c:strRef>
              <c:f>Oriente!$J$10</c:f>
              <c:strCache>
                <c:ptCount val="1"/>
                <c:pt idx="0">
                  <c:v>GNB</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Oriente!$K$4:$N$4</c:f>
              <c:strCache>
                <c:ptCount val="4"/>
                <c:pt idx="0">
                  <c:v>precision</c:v>
                </c:pt>
                <c:pt idx="1">
                  <c:v>recall</c:v>
                </c:pt>
                <c:pt idx="2">
                  <c:v>f1-score</c:v>
                </c:pt>
                <c:pt idx="3">
                  <c:v>   AUC</c:v>
                </c:pt>
              </c:strCache>
            </c:strRef>
          </c:cat>
          <c:val>
            <c:numRef>
              <c:f>Oriente!$K$10:$N$10</c:f>
              <c:numCache>
                <c:formatCode>General</c:formatCode>
                <c:ptCount val="4"/>
                <c:pt idx="0">
                  <c:v>0.74681933333333328</c:v>
                </c:pt>
                <c:pt idx="1">
                  <c:v>0.63990699999999989</c:v>
                </c:pt>
                <c:pt idx="2">
                  <c:v>0.67078000000000004</c:v>
                </c:pt>
                <c:pt idx="3">
                  <c:v>0.86485600000000007</c:v>
                </c:pt>
              </c:numCache>
            </c:numRef>
          </c:val>
          <c:smooth val="0"/>
          <c:extLst>
            <c:ext xmlns:c16="http://schemas.microsoft.com/office/drawing/2014/chart" uri="{C3380CC4-5D6E-409C-BE32-E72D297353CC}">
              <c16:uniqueId val="{00000005-4C41-478A-B527-63C85D4188CE}"/>
            </c:ext>
          </c:extLst>
        </c:ser>
        <c:dLbls>
          <c:showLegendKey val="0"/>
          <c:showVal val="0"/>
          <c:showCatName val="0"/>
          <c:showSerName val="0"/>
          <c:showPercent val="0"/>
          <c:showBubbleSize val="0"/>
        </c:dLbls>
        <c:marker val="1"/>
        <c:smooth val="0"/>
        <c:axId val="841702431"/>
        <c:axId val="917208719"/>
      </c:lineChart>
      <c:catAx>
        <c:axId val="841702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7208719"/>
        <c:crosses val="autoZero"/>
        <c:auto val="1"/>
        <c:lblAlgn val="ctr"/>
        <c:lblOffset val="100"/>
        <c:noMultiLvlLbl val="0"/>
      </c:catAx>
      <c:valAx>
        <c:axId val="917208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8417024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b="0" i="0" baseline="0" dirty="0">
                <a:effectLst/>
              </a:rPr>
              <a:t>Competencia Modelos para Zona Eje</a:t>
            </a:r>
            <a:endParaRPr lang="es-CO" sz="2000" dirty="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Eje!$J$6</c:f>
              <c:strCache>
                <c:ptCount val="1"/>
                <c:pt idx="0">
                  <c:v>kNN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Eje!$K$5:$N$5</c:f>
              <c:strCache>
                <c:ptCount val="4"/>
                <c:pt idx="0">
                  <c:v>precision</c:v>
                </c:pt>
                <c:pt idx="1">
                  <c:v>recall</c:v>
                </c:pt>
                <c:pt idx="2">
                  <c:v>f1-score</c:v>
                </c:pt>
                <c:pt idx="3">
                  <c:v>   AUC</c:v>
                </c:pt>
              </c:strCache>
            </c:strRef>
          </c:cat>
          <c:val>
            <c:numRef>
              <c:f>Eje!$K$6:$N$6</c:f>
              <c:numCache>
                <c:formatCode>General</c:formatCode>
                <c:ptCount val="4"/>
                <c:pt idx="0">
                  <c:v>0.7984770000000001</c:v>
                </c:pt>
                <c:pt idx="1">
                  <c:v>0.75296599999999991</c:v>
                </c:pt>
                <c:pt idx="2">
                  <c:v>0.77246499999999996</c:v>
                </c:pt>
                <c:pt idx="3">
                  <c:v>0.904748</c:v>
                </c:pt>
              </c:numCache>
            </c:numRef>
          </c:val>
          <c:smooth val="0"/>
          <c:extLst>
            <c:ext xmlns:c16="http://schemas.microsoft.com/office/drawing/2014/chart" uri="{C3380CC4-5D6E-409C-BE32-E72D297353CC}">
              <c16:uniqueId val="{00000000-AD92-4834-9EB5-497BEAEECC68}"/>
            </c:ext>
          </c:extLst>
        </c:ser>
        <c:ser>
          <c:idx val="1"/>
          <c:order val="1"/>
          <c:tx>
            <c:strRef>
              <c:f>Eje!$J$7</c:f>
              <c:strCache>
                <c:ptCount val="1"/>
                <c:pt idx="0">
                  <c:v>DT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Eje!$K$5:$N$5</c:f>
              <c:strCache>
                <c:ptCount val="4"/>
                <c:pt idx="0">
                  <c:v>precision</c:v>
                </c:pt>
                <c:pt idx="1">
                  <c:v>recall</c:v>
                </c:pt>
                <c:pt idx="2">
                  <c:v>f1-score</c:v>
                </c:pt>
                <c:pt idx="3">
                  <c:v>   AUC</c:v>
                </c:pt>
              </c:strCache>
            </c:strRef>
          </c:cat>
          <c:val>
            <c:numRef>
              <c:f>Eje!$K$7:$N$7</c:f>
              <c:numCache>
                <c:formatCode>General</c:formatCode>
                <c:ptCount val="4"/>
                <c:pt idx="0">
                  <c:v>0.75946866666666668</c:v>
                </c:pt>
                <c:pt idx="1">
                  <c:v>0.65631633333333339</c:v>
                </c:pt>
                <c:pt idx="2">
                  <c:v>0.68933333333333335</c:v>
                </c:pt>
                <c:pt idx="3">
                  <c:v>0.88717066666666666</c:v>
                </c:pt>
              </c:numCache>
            </c:numRef>
          </c:val>
          <c:smooth val="0"/>
          <c:extLst>
            <c:ext xmlns:c16="http://schemas.microsoft.com/office/drawing/2014/chart" uri="{C3380CC4-5D6E-409C-BE32-E72D297353CC}">
              <c16:uniqueId val="{00000001-AD92-4834-9EB5-497BEAEECC68}"/>
            </c:ext>
          </c:extLst>
        </c:ser>
        <c:ser>
          <c:idx val="2"/>
          <c:order val="2"/>
          <c:tx>
            <c:strRef>
              <c:f>Eje!$J$8</c:f>
              <c:strCache>
                <c:ptCount val="1"/>
                <c:pt idx="0">
                  <c:v>RF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Eje!$K$5:$N$5</c:f>
              <c:strCache>
                <c:ptCount val="4"/>
                <c:pt idx="0">
                  <c:v>precision</c:v>
                </c:pt>
                <c:pt idx="1">
                  <c:v>recall</c:v>
                </c:pt>
                <c:pt idx="2">
                  <c:v>f1-score</c:v>
                </c:pt>
                <c:pt idx="3">
                  <c:v>   AUC</c:v>
                </c:pt>
              </c:strCache>
            </c:strRef>
          </c:cat>
          <c:val>
            <c:numRef>
              <c:f>Eje!$K$8:$N$8</c:f>
              <c:numCache>
                <c:formatCode>General</c:formatCode>
                <c:ptCount val="4"/>
                <c:pt idx="0">
                  <c:v>0.80310366666666655</c:v>
                </c:pt>
                <c:pt idx="1">
                  <c:v>0.44189900000000004</c:v>
                </c:pt>
                <c:pt idx="2">
                  <c:v>0.49124966666666664</c:v>
                </c:pt>
                <c:pt idx="3">
                  <c:v>0.88560366666666679</c:v>
                </c:pt>
              </c:numCache>
            </c:numRef>
          </c:val>
          <c:smooth val="0"/>
          <c:extLst>
            <c:ext xmlns:c16="http://schemas.microsoft.com/office/drawing/2014/chart" uri="{C3380CC4-5D6E-409C-BE32-E72D297353CC}">
              <c16:uniqueId val="{00000002-AD92-4834-9EB5-497BEAEECC68}"/>
            </c:ext>
          </c:extLst>
        </c:ser>
        <c:ser>
          <c:idx val="3"/>
          <c:order val="3"/>
          <c:tx>
            <c:strRef>
              <c:f>Eje!$J$9</c:f>
              <c:strCache>
                <c:ptCount val="1"/>
                <c:pt idx="0">
                  <c:v>MLP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Eje!$K$5:$N$5</c:f>
              <c:strCache>
                <c:ptCount val="4"/>
                <c:pt idx="0">
                  <c:v>precision</c:v>
                </c:pt>
                <c:pt idx="1">
                  <c:v>recall</c:v>
                </c:pt>
                <c:pt idx="2">
                  <c:v>f1-score</c:v>
                </c:pt>
                <c:pt idx="3">
                  <c:v>   AUC</c:v>
                </c:pt>
              </c:strCache>
            </c:strRef>
          </c:cat>
          <c:val>
            <c:numRef>
              <c:f>Eje!$K$9:$N$9</c:f>
              <c:numCache>
                <c:formatCode>General</c:formatCode>
                <c:ptCount val="4"/>
                <c:pt idx="0">
                  <c:v>0.75475966666666661</c:v>
                </c:pt>
                <c:pt idx="1">
                  <c:v>0.57490166666666676</c:v>
                </c:pt>
                <c:pt idx="2">
                  <c:v>0.6148946666666667</c:v>
                </c:pt>
                <c:pt idx="3">
                  <c:v>0.88625933333333329</c:v>
                </c:pt>
              </c:numCache>
            </c:numRef>
          </c:val>
          <c:smooth val="0"/>
          <c:extLst>
            <c:ext xmlns:c16="http://schemas.microsoft.com/office/drawing/2014/chart" uri="{C3380CC4-5D6E-409C-BE32-E72D297353CC}">
              <c16:uniqueId val="{00000003-AD92-4834-9EB5-497BEAEECC68}"/>
            </c:ext>
          </c:extLst>
        </c:ser>
        <c:ser>
          <c:idx val="4"/>
          <c:order val="4"/>
          <c:tx>
            <c:strRef>
              <c:f>Eje!$J$10</c:f>
              <c:strCache>
                <c:ptCount val="1"/>
                <c:pt idx="0">
                  <c:v>LR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Eje!$K$5:$N$5</c:f>
              <c:strCache>
                <c:ptCount val="4"/>
                <c:pt idx="0">
                  <c:v>precision</c:v>
                </c:pt>
                <c:pt idx="1">
                  <c:v>recall</c:v>
                </c:pt>
                <c:pt idx="2">
                  <c:v>f1-score</c:v>
                </c:pt>
                <c:pt idx="3">
                  <c:v>   AUC</c:v>
                </c:pt>
              </c:strCache>
            </c:strRef>
          </c:cat>
          <c:val>
            <c:numRef>
              <c:f>Eje!$K$10:$N$10</c:f>
              <c:numCache>
                <c:formatCode>General</c:formatCode>
                <c:ptCount val="4"/>
                <c:pt idx="0">
                  <c:v>0.67324366666666668</c:v>
                </c:pt>
                <c:pt idx="1">
                  <c:v>0.47400900000000007</c:v>
                </c:pt>
                <c:pt idx="2">
                  <c:v>0.51418533333333338</c:v>
                </c:pt>
                <c:pt idx="3">
                  <c:v>0.84676499999999999</c:v>
                </c:pt>
              </c:numCache>
            </c:numRef>
          </c:val>
          <c:smooth val="0"/>
          <c:extLst>
            <c:ext xmlns:c16="http://schemas.microsoft.com/office/drawing/2014/chart" uri="{C3380CC4-5D6E-409C-BE32-E72D297353CC}">
              <c16:uniqueId val="{00000004-AD92-4834-9EB5-497BEAEECC68}"/>
            </c:ext>
          </c:extLst>
        </c:ser>
        <c:ser>
          <c:idx val="5"/>
          <c:order val="5"/>
          <c:tx>
            <c:strRef>
              <c:f>Eje!$J$11</c:f>
              <c:strCache>
                <c:ptCount val="1"/>
                <c:pt idx="0">
                  <c:v>GNB</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Eje!$K$5:$N$5</c:f>
              <c:strCache>
                <c:ptCount val="4"/>
                <c:pt idx="0">
                  <c:v>precision</c:v>
                </c:pt>
                <c:pt idx="1">
                  <c:v>recall</c:v>
                </c:pt>
                <c:pt idx="2">
                  <c:v>f1-score</c:v>
                </c:pt>
                <c:pt idx="3">
                  <c:v>   AUC</c:v>
                </c:pt>
              </c:strCache>
            </c:strRef>
          </c:cat>
          <c:val>
            <c:numRef>
              <c:f>Eje!$K$11:$N$11</c:f>
              <c:numCache>
                <c:formatCode>General</c:formatCode>
                <c:ptCount val="4"/>
                <c:pt idx="0">
                  <c:v>0.56389966666666669</c:v>
                </c:pt>
                <c:pt idx="1">
                  <c:v>0.5074036666666667</c:v>
                </c:pt>
                <c:pt idx="2">
                  <c:v>0.52949233333333334</c:v>
                </c:pt>
                <c:pt idx="3">
                  <c:v>0.83038866666666677</c:v>
                </c:pt>
              </c:numCache>
            </c:numRef>
          </c:val>
          <c:smooth val="0"/>
          <c:extLst>
            <c:ext xmlns:c16="http://schemas.microsoft.com/office/drawing/2014/chart" uri="{C3380CC4-5D6E-409C-BE32-E72D297353CC}">
              <c16:uniqueId val="{00000005-AD92-4834-9EB5-497BEAEECC68}"/>
            </c:ext>
          </c:extLst>
        </c:ser>
        <c:dLbls>
          <c:showLegendKey val="0"/>
          <c:showVal val="0"/>
          <c:showCatName val="0"/>
          <c:showSerName val="0"/>
          <c:showPercent val="0"/>
          <c:showBubbleSize val="0"/>
        </c:dLbls>
        <c:marker val="1"/>
        <c:smooth val="0"/>
        <c:axId val="846973743"/>
        <c:axId val="917212463"/>
      </c:lineChart>
      <c:catAx>
        <c:axId val="84697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7212463"/>
        <c:crosses val="autoZero"/>
        <c:auto val="1"/>
        <c:lblAlgn val="ctr"/>
        <c:lblOffset val="100"/>
        <c:noMultiLvlLbl val="0"/>
      </c:catAx>
      <c:valAx>
        <c:axId val="917212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8469737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b="0" i="0" baseline="0" dirty="0">
                <a:effectLst/>
              </a:rPr>
              <a:t>Competencia Modelos para Zona Noroccidente</a:t>
            </a:r>
            <a:endParaRPr lang="es-CO" sz="2000" dirty="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Noroccidente!$K$7</c:f>
              <c:strCache>
                <c:ptCount val="1"/>
                <c:pt idx="0">
                  <c:v>kNN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Noroccidente!$L$6:$O$6</c:f>
              <c:strCache>
                <c:ptCount val="4"/>
                <c:pt idx="0">
                  <c:v>precision</c:v>
                </c:pt>
                <c:pt idx="1">
                  <c:v>recall</c:v>
                </c:pt>
                <c:pt idx="2">
                  <c:v>f1-score</c:v>
                </c:pt>
                <c:pt idx="3">
                  <c:v>   AUC</c:v>
                </c:pt>
              </c:strCache>
            </c:strRef>
          </c:cat>
          <c:val>
            <c:numRef>
              <c:f>Noroccidente!$L$7:$O$7</c:f>
              <c:numCache>
                <c:formatCode>General</c:formatCode>
                <c:ptCount val="4"/>
                <c:pt idx="0">
                  <c:v>0.75447766666666671</c:v>
                </c:pt>
                <c:pt idx="1">
                  <c:v>0.73922266666666658</c:v>
                </c:pt>
                <c:pt idx="2">
                  <c:v>0.74618666666666666</c:v>
                </c:pt>
                <c:pt idx="3">
                  <c:v>0.87056100000000003</c:v>
                </c:pt>
              </c:numCache>
            </c:numRef>
          </c:val>
          <c:smooth val="0"/>
          <c:extLst>
            <c:ext xmlns:c16="http://schemas.microsoft.com/office/drawing/2014/chart" uri="{C3380CC4-5D6E-409C-BE32-E72D297353CC}">
              <c16:uniqueId val="{00000000-1C9F-43BF-9460-A5E9206D110D}"/>
            </c:ext>
          </c:extLst>
        </c:ser>
        <c:ser>
          <c:idx val="1"/>
          <c:order val="1"/>
          <c:tx>
            <c:strRef>
              <c:f>Noroccidente!$K$8</c:f>
              <c:strCache>
                <c:ptCount val="1"/>
                <c:pt idx="0">
                  <c:v>DT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Noroccidente!$L$6:$O$6</c:f>
              <c:strCache>
                <c:ptCount val="4"/>
                <c:pt idx="0">
                  <c:v>precision</c:v>
                </c:pt>
                <c:pt idx="1">
                  <c:v>recall</c:v>
                </c:pt>
                <c:pt idx="2">
                  <c:v>f1-score</c:v>
                </c:pt>
                <c:pt idx="3">
                  <c:v>   AUC</c:v>
                </c:pt>
              </c:strCache>
            </c:strRef>
          </c:cat>
          <c:val>
            <c:numRef>
              <c:f>Noroccidente!$L$8:$O$8</c:f>
              <c:numCache>
                <c:formatCode>General</c:formatCode>
                <c:ptCount val="4"/>
                <c:pt idx="0">
                  <c:v>0.795980666666667</c:v>
                </c:pt>
                <c:pt idx="1">
                  <c:v>0.66048666666666656</c:v>
                </c:pt>
                <c:pt idx="2">
                  <c:v>0.70679833333333342</c:v>
                </c:pt>
                <c:pt idx="3">
                  <c:v>0.88758633333333325</c:v>
                </c:pt>
              </c:numCache>
            </c:numRef>
          </c:val>
          <c:smooth val="0"/>
          <c:extLst>
            <c:ext xmlns:c16="http://schemas.microsoft.com/office/drawing/2014/chart" uri="{C3380CC4-5D6E-409C-BE32-E72D297353CC}">
              <c16:uniqueId val="{00000001-1C9F-43BF-9460-A5E9206D110D}"/>
            </c:ext>
          </c:extLst>
        </c:ser>
        <c:ser>
          <c:idx val="2"/>
          <c:order val="2"/>
          <c:tx>
            <c:strRef>
              <c:f>Noroccidente!$K$9</c:f>
              <c:strCache>
                <c:ptCount val="1"/>
                <c:pt idx="0">
                  <c:v>RF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Noroccidente!$L$6:$O$6</c:f>
              <c:strCache>
                <c:ptCount val="4"/>
                <c:pt idx="0">
                  <c:v>precision</c:v>
                </c:pt>
                <c:pt idx="1">
                  <c:v>recall</c:v>
                </c:pt>
                <c:pt idx="2">
                  <c:v>f1-score</c:v>
                </c:pt>
                <c:pt idx="3">
                  <c:v>   AUC</c:v>
                </c:pt>
              </c:strCache>
            </c:strRef>
          </c:cat>
          <c:val>
            <c:numRef>
              <c:f>Noroccidente!$L$9:$O$9</c:f>
              <c:numCache>
                <c:formatCode>General</c:formatCode>
                <c:ptCount val="4"/>
                <c:pt idx="0">
                  <c:v>0.80728066666666665</c:v>
                </c:pt>
                <c:pt idx="1">
                  <c:v>0.424514</c:v>
                </c:pt>
                <c:pt idx="2">
                  <c:v>0.44301666666666661</c:v>
                </c:pt>
                <c:pt idx="3">
                  <c:v>0.87604266666666675</c:v>
                </c:pt>
              </c:numCache>
            </c:numRef>
          </c:val>
          <c:smooth val="0"/>
          <c:extLst>
            <c:ext xmlns:c16="http://schemas.microsoft.com/office/drawing/2014/chart" uri="{C3380CC4-5D6E-409C-BE32-E72D297353CC}">
              <c16:uniqueId val="{00000002-1C9F-43BF-9460-A5E9206D110D}"/>
            </c:ext>
          </c:extLst>
        </c:ser>
        <c:ser>
          <c:idx val="3"/>
          <c:order val="3"/>
          <c:tx>
            <c:strRef>
              <c:f>Noroccidente!$K$10</c:f>
              <c:strCache>
                <c:ptCount val="1"/>
                <c:pt idx="0">
                  <c:v>MLP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Noroccidente!$L$6:$O$6</c:f>
              <c:strCache>
                <c:ptCount val="4"/>
                <c:pt idx="0">
                  <c:v>precision</c:v>
                </c:pt>
                <c:pt idx="1">
                  <c:v>recall</c:v>
                </c:pt>
                <c:pt idx="2">
                  <c:v>f1-score</c:v>
                </c:pt>
                <c:pt idx="3">
                  <c:v>   AUC</c:v>
                </c:pt>
              </c:strCache>
            </c:strRef>
          </c:cat>
          <c:val>
            <c:numRef>
              <c:f>Noroccidente!$L$10:$O$10</c:f>
              <c:numCache>
                <c:formatCode>General</c:formatCode>
                <c:ptCount val="4"/>
                <c:pt idx="0">
                  <c:v>0.79887199999999992</c:v>
                </c:pt>
                <c:pt idx="1">
                  <c:v>0.64146033333333341</c:v>
                </c:pt>
                <c:pt idx="2">
                  <c:v>0.69455366666666674</c:v>
                </c:pt>
                <c:pt idx="3">
                  <c:v>0.89538733333333331</c:v>
                </c:pt>
              </c:numCache>
            </c:numRef>
          </c:val>
          <c:smooth val="0"/>
          <c:extLst>
            <c:ext xmlns:c16="http://schemas.microsoft.com/office/drawing/2014/chart" uri="{C3380CC4-5D6E-409C-BE32-E72D297353CC}">
              <c16:uniqueId val="{00000003-1C9F-43BF-9460-A5E9206D110D}"/>
            </c:ext>
          </c:extLst>
        </c:ser>
        <c:ser>
          <c:idx val="4"/>
          <c:order val="4"/>
          <c:tx>
            <c:strRef>
              <c:f>Noroccidente!$K$11</c:f>
              <c:strCache>
                <c:ptCount val="1"/>
                <c:pt idx="0">
                  <c:v>LR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Noroccidente!$L$6:$O$6</c:f>
              <c:strCache>
                <c:ptCount val="4"/>
                <c:pt idx="0">
                  <c:v>precision</c:v>
                </c:pt>
                <c:pt idx="1">
                  <c:v>recall</c:v>
                </c:pt>
                <c:pt idx="2">
                  <c:v>f1-score</c:v>
                </c:pt>
                <c:pt idx="3">
                  <c:v>   AUC</c:v>
                </c:pt>
              </c:strCache>
            </c:strRef>
          </c:cat>
          <c:val>
            <c:numRef>
              <c:f>Noroccidente!$L$11:$O$11</c:f>
              <c:numCache>
                <c:formatCode>General</c:formatCode>
                <c:ptCount val="4"/>
                <c:pt idx="0">
                  <c:v>0.75050833333333333</c:v>
                </c:pt>
                <c:pt idx="1">
                  <c:v>0.60746599999999995</c:v>
                </c:pt>
                <c:pt idx="2">
                  <c:v>0.65425499999999992</c:v>
                </c:pt>
                <c:pt idx="3">
                  <c:v>0.87278666666666671</c:v>
                </c:pt>
              </c:numCache>
            </c:numRef>
          </c:val>
          <c:smooth val="0"/>
          <c:extLst>
            <c:ext xmlns:c16="http://schemas.microsoft.com/office/drawing/2014/chart" uri="{C3380CC4-5D6E-409C-BE32-E72D297353CC}">
              <c16:uniqueId val="{00000004-1C9F-43BF-9460-A5E9206D110D}"/>
            </c:ext>
          </c:extLst>
        </c:ser>
        <c:ser>
          <c:idx val="5"/>
          <c:order val="5"/>
          <c:tx>
            <c:strRef>
              <c:f>Noroccidente!$K$12</c:f>
              <c:strCache>
                <c:ptCount val="1"/>
                <c:pt idx="0">
                  <c:v>GNB</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Noroccidente!$L$6:$O$6</c:f>
              <c:strCache>
                <c:ptCount val="4"/>
                <c:pt idx="0">
                  <c:v>precision</c:v>
                </c:pt>
                <c:pt idx="1">
                  <c:v>recall</c:v>
                </c:pt>
                <c:pt idx="2">
                  <c:v>f1-score</c:v>
                </c:pt>
                <c:pt idx="3">
                  <c:v>   AUC</c:v>
                </c:pt>
              </c:strCache>
            </c:strRef>
          </c:cat>
          <c:val>
            <c:numRef>
              <c:f>Noroccidente!$L$12:$O$12</c:f>
              <c:numCache>
                <c:formatCode>General</c:formatCode>
                <c:ptCount val="4"/>
                <c:pt idx="0">
                  <c:v>0.68194499999999991</c:v>
                </c:pt>
                <c:pt idx="1">
                  <c:v>0.63366400000000001</c:v>
                </c:pt>
                <c:pt idx="2">
                  <c:v>0.61162933333333325</c:v>
                </c:pt>
                <c:pt idx="3">
                  <c:v>0.83718300000000001</c:v>
                </c:pt>
              </c:numCache>
            </c:numRef>
          </c:val>
          <c:smooth val="0"/>
          <c:extLst>
            <c:ext xmlns:c16="http://schemas.microsoft.com/office/drawing/2014/chart" uri="{C3380CC4-5D6E-409C-BE32-E72D297353CC}">
              <c16:uniqueId val="{00000005-1C9F-43BF-9460-A5E9206D110D}"/>
            </c:ext>
          </c:extLst>
        </c:ser>
        <c:dLbls>
          <c:showLegendKey val="0"/>
          <c:showVal val="0"/>
          <c:showCatName val="0"/>
          <c:showSerName val="0"/>
          <c:showPercent val="0"/>
          <c:showBubbleSize val="0"/>
        </c:dLbls>
        <c:marker val="1"/>
        <c:smooth val="0"/>
        <c:axId val="917999791"/>
        <c:axId val="917229935"/>
      </c:lineChart>
      <c:catAx>
        <c:axId val="917999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7229935"/>
        <c:crosses val="autoZero"/>
        <c:auto val="1"/>
        <c:lblAlgn val="ctr"/>
        <c:lblOffset val="100"/>
        <c:noMultiLvlLbl val="0"/>
      </c:catAx>
      <c:valAx>
        <c:axId val="917229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9179997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b="0" i="0" baseline="0" dirty="0">
                <a:effectLst/>
              </a:rPr>
              <a:t>Competencia Modelos para Zona Sur</a:t>
            </a:r>
            <a:endParaRPr lang="es-CO" sz="2000" dirty="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Sur!$K$34</c:f>
              <c:strCache>
                <c:ptCount val="1"/>
                <c:pt idx="0">
                  <c:v>kNN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Sur!$L$33:$O$33</c:f>
              <c:strCache>
                <c:ptCount val="4"/>
                <c:pt idx="0">
                  <c:v>precision</c:v>
                </c:pt>
                <c:pt idx="1">
                  <c:v>recall</c:v>
                </c:pt>
                <c:pt idx="2">
                  <c:v>f1-score</c:v>
                </c:pt>
                <c:pt idx="3">
                  <c:v>   AUC</c:v>
                </c:pt>
              </c:strCache>
            </c:strRef>
          </c:cat>
          <c:val>
            <c:numRef>
              <c:f>Sur!$L$34:$O$34</c:f>
              <c:numCache>
                <c:formatCode>General</c:formatCode>
                <c:ptCount val="4"/>
                <c:pt idx="0">
                  <c:v>0.80877766666666673</c:v>
                </c:pt>
                <c:pt idx="1">
                  <c:v>0.80471233333333336</c:v>
                </c:pt>
                <c:pt idx="2">
                  <c:v>0.80633299999999997</c:v>
                </c:pt>
                <c:pt idx="3">
                  <c:v>0.90997233333333327</c:v>
                </c:pt>
              </c:numCache>
            </c:numRef>
          </c:val>
          <c:smooth val="0"/>
          <c:extLst>
            <c:ext xmlns:c16="http://schemas.microsoft.com/office/drawing/2014/chart" uri="{C3380CC4-5D6E-409C-BE32-E72D297353CC}">
              <c16:uniqueId val="{00000000-6569-4E77-9953-DFB106F5264F}"/>
            </c:ext>
          </c:extLst>
        </c:ser>
        <c:ser>
          <c:idx val="1"/>
          <c:order val="1"/>
          <c:tx>
            <c:strRef>
              <c:f>Sur!$K$35</c:f>
              <c:strCache>
                <c:ptCount val="1"/>
                <c:pt idx="0">
                  <c:v>DT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Sur!$L$33:$O$33</c:f>
              <c:strCache>
                <c:ptCount val="4"/>
                <c:pt idx="0">
                  <c:v>precision</c:v>
                </c:pt>
                <c:pt idx="1">
                  <c:v>recall</c:v>
                </c:pt>
                <c:pt idx="2">
                  <c:v>f1-score</c:v>
                </c:pt>
                <c:pt idx="3">
                  <c:v>   AUC</c:v>
                </c:pt>
              </c:strCache>
            </c:strRef>
          </c:cat>
          <c:val>
            <c:numRef>
              <c:f>Sur!$L$35:$O$35</c:f>
              <c:numCache>
                <c:formatCode>General</c:formatCode>
                <c:ptCount val="4"/>
                <c:pt idx="0">
                  <c:v>0.78614733333333342</c:v>
                </c:pt>
                <c:pt idx="1">
                  <c:v>0.795238</c:v>
                </c:pt>
                <c:pt idx="2">
                  <c:v>0.78904233333333329</c:v>
                </c:pt>
                <c:pt idx="3">
                  <c:v>0.91705799999999993</c:v>
                </c:pt>
              </c:numCache>
            </c:numRef>
          </c:val>
          <c:smooth val="0"/>
          <c:extLst>
            <c:ext xmlns:c16="http://schemas.microsoft.com/office/drawing/2014/chart" uri="{C3380CC4-5D6E-409C-BE32-E72D297353CC}">
              <c16:uniqueId val="{00000001-6569-4E77-9953-DFB106F5264F}"/>
            </c:ext>
          </c:extLst>
        </c:ser>
        <c:ser>
          <c:idx val="2"/>
          <c:order val="2"/>
          <c:tx>
            <c:strRef>
              <c:f>Sur!$K$36</c:f>
              <c:strCache>
                <c:ptCount val="1"/>
                <c:pt idx="0">
                  <c:v>RF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Sur!$L$33:$O$33</c:f>
              <c:strCache>
                <c:ptCount val="4"/>
                <c:pt idx="0">
                  <c:v>precision</c:v>
                </c:pt>
                <c:pt idx="1">
                  <c:v>recall</c:v>
                </c:pt>
                <c:pt idx="2">
                  <c:v>f1-score</c:v>
                </c:pt>
                <c:pt idx="3">
                  <c:v>   AUC</c:v>
                </c:pt>
              </c:strCache>
            </c:strRef>
          </c:cat>
          <c:val>
            <c:numRef>
              <c:f>Sur!$L$36:$O$36</c:f>
              <c:numCache>
                <c:formatCode>General</c:formatCode>
                <c:ptCount val="4"/>
                <c:pt idx="0">
                  <c:v>0.75197366666666665</c:v>
                </c:pt>
                <c:pt idx="1">
                  <c:v>0.70064033333333331</c:v>
                </c:pt>
                <c:pt idx="2">
                  <c:v>0.70742533333333324</c:v>
                </c:pt>
                <c:pt idx="3">
                  <c:v>0.90546399999999994</c:v>
                </c:pt>
              </c:numCache>
            </c:numRef>
          </c:val>
          <c:smooth val="0"/>
          <c:extLst>
            <c:ext xmlns:c16="http://schemas.microsoft.com/office/drawing/2014/chart" uri="{C3380CC4-5D6E-409C-BE32-E72D297353CC}">
              <c16:uniqueId val="{00000002-6569-4E77-9953-DFB106F5264F}"/>
            </c:ext>
          </c:extLst>
        </c:ser>
        <c:ser>
          <c:idx val="3"/>
          <c:order val="3"/>
          <c:tx>
            <c:strRef>
              <c:f>Sur!$K$37</c:f>
              <c:strCache>
                <c:ptCount val="1"/>
                <c:pt idx="0">
                  <c:v>MLP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Sur!$L$33:$O$33</c:f>
              <c:strCache>
                <c:ptCount val="4"/>
                <c:pt idx="0">
                  <c:v>precision</c:v>
                </c:pt>
                <c:pt idx="1">
                  <c:v>recall</c:v>
                </c:pt>
                <c:pt idx="2">
                  <c:v>f1-score</c:v>
                </c:pt>
                <c:pt idx="3">
                  <c:v>   AUC</c:v>
                </c:pt>
              </c:strCache>
            </c:strRef>
          </c:cat>
          <c:val>
            <c:numRef>
              <c:f>Sur!$L$37:$O$37</c:f>
              <c:numCache>
                <c:formatCode>General</c:formatCode>
                <c:ptCount val="4"/>
                <c:pt idx="0">
                  <c:v>0.80703000000000003</c:v>
                </c:pt>
                <c:pt idx="1">
                  <c:v>0.80785099999999999</c:v>
                </c:pt>
                <c:pt idx="2">
                  <c:v>0.80740200000000006</c:v>
                </c:pt>
                <c:pt idx="3">
                  <c:v>0.92738533333333339</c:v>
                </c:pt>
              </c:numCache>
            </c:numRef>
          </c:val>
          <c:smooth val="0"/>
          <c:extLst>
            <c:ext xmlns:c16="http://schemas.microsoft.com/office/drawing/2014/chart" uri="{C3380CC4-5D6E-409C-BE32-E72D297353CC}">
              <c16:uniqueId val="{00000003-6569-4E77-9953-DFB106F5264F}"/>
            </c:ext>
          </c:extLst>
        </c:ser>
        <c:ser>
          <c:idx val="4"/>
          <c:order val="4"/>
          <c:tx>
            <c:strRef>
              <c:f>Sur!$K$38</c:f>
              <c:strCache>
                <c:ptCount val="1"/>
                <c:pt idx="0">
                  <c:v>LR</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Sur!$L$33:$O$33</c:f>
              <c:strCache>
                <c:ptCount val="4"/>
                <c:pt idx="0">
                  <c:v>precision</c:v>
                </c:pt>
                <c:pt idx="1">
                  <c:v>recall</c:v>
                </c:pt>
                <c:pt idx="2">
                  <c:v>f1-score</c:v>
                </c:pt>
                <c:pt idx="3">
                  <c:v>   AUC</c:v>
                </c:pt>
              </c:strCache>
            </c:strRef>
          </c:cat>
          <c:val>
            <c:numRef>
              <c:f>Sur!$L$38:$O$38</c:f>
              <c:numCache>
                <c:formatCode>General</c:formatCode>
                <c:ptCount val="4"/>
                <c:pt idx="0">
                  <c:v>0.7291926666666666</c:v>
                </c:pt>
                <c:pt idx="1">
                  <c:v>0.71102166666666677</c:v>
                </c:pt>
                <c:pt idx="2">
                  <c:v>0.71262933333333345</c:v>
                </c:pt>
                <c:pt idx="3">
                  <c:v>0.8934700000000001</c:v>
                </c:pt>
              </c:numCache>
            </c:numRef>
          </c:val>
          <c:smooth val="0"/>
          <c:extLst>
            <c:ext xmlns:c16="http://schemas.microsoft.com/office/drawing/2014/chart" uri="{C3380CC4-5D6E-409C-BE32-E72D297353CC}">
              <c16:uniqueId val="{00000004-6569-4E77-9953-DFB106F5264F}"/>
            </c:ext>
          </c:extLst>
        </c:ser>
        <c:ser>
          <c:idx val="5"/>
          <c:order val="5"/>
          <c:tx>
            <c:strRef>
              <c:f>Sur!$K$39</c:f>
              <c:strCache>
                <c:ptCount val="1"/>
                <c:pt idx="0">
                  <c:v>GNB</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Sur!$L$33:$O$33</c:f>
              <c:strCache>
                <c:ptCount val="4"/>
                <c:pt idx="0">
                  <c:v>precision</c:v>
                </c:pt>
                <c:pt idx="1">
                  <c:v>recall</c:v>
                </c:pt>
                <c:pt idx="2">
                  <c:v>f1-score</c:v>
                </c:pt>
                <c:pt idx="3">
                  <c:v>   AUC</c:v>
                </c:pt>
              </c:strCache>
            </c:strRef>
          </c:cat>
          <c:val>
            <c:numRef>
              <c:f>Sur!$L$39:$O$39</c:f>
              <c:numCache>
                <c:formatCode>General</c:formatCode>
                <c:ptCount val="4"/>
                <c:pt idx="0">
                  <c:v>0.72095066666666663</c:v>
                </c:pt>
                <c:pt idx="1">
                  <c:v>0.690743</c:v>
                </c:pt>
                <c:pt idx="2">
                  <c:v>0.68880000000000008</c:v>
                </c:pt>
                <c:pt idx="3">
                  <c:v>0.87751266666666672</c:v>
                </c:pt>
              </c:numCache>
            </c:numRef>
          </c:val>
          <c:smooth val="0"/>
          <c:extLst>
            <c:ext xmlns:c16="http://schemas.microsoft.com/office/drawing/2014/chart" uri="{C3380CC4-5D6E-409C-BE32-E72D297353CC}">
              <c16:uniqueId val="{00000005-6569-4E77-9953-DFB106F5264F}"/>
            </c:ext>
          </c:extLst>
        </c:ser>
        <c:dLbls>
          <c:showLegendKey val="0"/>
          <c:showVal val="0"/>
          <c:showCatName val="0"/>
          <c:showSerName val="0"/>
          <c:showPercent val="0"/>
          <c:showBubbleSize val="0"/>
        </c:dLbls>
        <c:marker val="1"/>
        <c:smooth val="0"/>
        <c:axId val="917831535"/>
        <c:axId val="917226191"/>
      </c:lineChart>
      <c:catAx>
        <c:axId val="917831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7226191"/>
        <c:crosses val="autoZero"/>
        <c:auto val="1"/>
        <c:lblAlgn val="ctr"/>
        <c:lblOffset val="100"/>
        <c:noMultiLvlLbl val="0"/>
      </c:catAx>
      <c:valAx>
        <c:axId val="917226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CO"/>
          </a:p>
        </c:txPr>
        <c:crossAx val="9178315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a:t>Medidas</a:t>
            </a:r>
            <a:r>
              <a:rPr lang="es-CO" sz="2000" baseline="0"/>
              <a:t> de Desempeño para el mejor Clasificador - kNN</a:t>
            </a:r>
            <a:endParaRPr lang="es-CO"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kNN!$C$4</c:f>
              <c:strCache>
                <c:ptCount val="1"/>
                <c:pt idx="0">
                  <c:v>Z. Centro k=7</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kNN!$D$3:$G$3</c:f>
              <c:strCache>
                <c:ptCount val="4"/>
                <c:pt idx="0">
                  <c:v>precision</c:v>
                </c:pt>
                <c:pt idx="1">
                  <c:v>recall</c:v>
                </c:pt>
                <c:pt idx="2">
                  <c:v>f1-score</c:v>
                </c:pt>
                <c:pt idx="3">
                  <c:v>   AUC</c:v>
                </c:pt>
              </c:strCache>
            </c:strRef>
          </c:cat>
          <c:val>
            <c:numRef>
              <c:f>kNN!$D$4:$G$4</c:f>
              <c:numCache>
                <c:formatCode>General</c:formatCode>
                <c:ptCount val="4"/>
                <c:pt idx="0">
                  <c:v>0.70654919999999999</c:v>
                </c:pt>
                <c:pt idx="1">
                  <c:v>0.71420900000000009</c:v>
                </c:pt>
                <c:pt idx="2">
                  <c:v>0.7066808</c:v>
                </c:pt>
                <c:pt idx="3">
                  <c:v>0.86079480000000008</c:v>
                </c:pt>
              </c:numCache>
            </c:numRef>
          </c:val>
          <c:smooth val="0"/>
          <c:extLst>
            <c:ext xmlns:c16="http://schemas.microsoft.com/office/drawing/2014/chart" uri="{C3380CC4-5D6E-409C-BE32-E72D297353CC}">
              <c16:uniqueId val="{00000000-3656-4583-A164-55A0A72C5CF0}"/>
            </c:ext>
          </c:extLst>
        </c:ser>
        <c:ser>
          <c:idx val="1"/>
          <c:order val="1"/>
          <c:tx>
            <c:strRef>
              <c:f>kNN!$C$5</c:f>
              <c:strCache>
                <c:ptCount val="1"/>
                <c:pt idx="0">
                  <c:v>Z. Costa k=5</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kNN!$D$3:$G$3</c:f>
              <c:strCache>
                <c:ptCount val="4"/>
                <c:pt idx="0">
                  <c:v>precision</c:v>
                </c:pt>
                <c:pt idx="1">
                  <c:v>recall</c:v>
                </c:pt>
                <c:pt idx="2">
                  <c:v>f1-score</c:v>
                </c:pt>
                <c:pt idx="3">
                  <c:v>   AUC</c:v>
                </c:pt>
              </c:strCache>
            </c:strRef>
          </c:cat>
          <c:val>
            <c:numRef>
              <c:f>kNN!$D$5:$G$5</c:f>
              <c:numCache>
                <c:formatCode>General</c:formatCode>
                <c:ptCount val="4"/>
                <c:pt idx="0">
                  <c:v>0.67006499999999991</c:v>
                </c:pt>
                <c:pt idx="1">
                  <c:v>0.67273400000000005</c:v>
                </c:pt>
                <c:pt idx="2">
                  <c:v>0.6709562</c:v>
                </c:pt>
                <c:pt idx="3">
                  <c:v>0.83348659999999997</c:v>
                </c:pt>
              </c:numCache>
            </c:numRef>
          </c:val>
          <c:smooth val="0"/>
          <c:extLst>
            <c:ext xmlns:c16="http://schemas.microsoft.com/office/drawing/2014/chart" uri="{C3380CC4-5D6E-409C-BE32-E72D297353CC}">
              <c16:uniqueId val="{00000001-3656-4583-A164-55A0A72C5CF0}"/>
            </c:ext>
          </c:extLst>
        </c:ser>
        <c:ser>
          <c:idx val="2"/>
          <c:order val="2"/>
          <c:tx>
            <c:strRef>
              <c:f>kNN!$C$6</c:f>
              <c:strCache>
                <c:ptCount val="1"/>
                <c:pt idx="0">
                  <c:v>Z. Oriente k=7</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kNN!$D$3:$G$3</c:f>
              <c:strCache>
                <c:ptCount val="4"/>
                <c:pt idx="0">
                  <c:v>precision</c:v>
                </c:pt>
                <c:pt idx="1">
                  <c:v>recall</c:v>
                </c:pt>
                <c:pt idx="2">
                  <c:v>f1-score</c:v>
                </c:pt>
                <c:pt idx="3">
                  <c:v>   AUC</c:v>
                </c:pt>
              </c:strCache>
            </c:strRef>
          </c:cat>
          <c:val>
            <c:numRef>
              <c:f>kNN!$D$6:$G$6</c:f>
              <c:numCache>
                <c:formatCode>General</c:formatCode>
                <c:ptCount val="4"/>
                <c:pt idx="0">
                  <c:v>0.73136780000000001</c:v>
                </c:pt>
                <c:pt idx="1">
                  <c:v>0.73735720000000005</c:v>
                </c:pt>
                <c:pt idx="2">
                  <c:v>0.73312019999999989</c:v>
                </c:pt>
                <c:pt idx="3">
                  <c:v>0.88392439999999994</c:v>
                </c:pt>
              </c:numCache>
            </c:numRef>
          </c:val>
          <c:smooth val="0"/>
          <c:extLst>
            <c:ext xmlns:c16="http://schemas.microsoft.com/office/drawing/2014/chart" uri="{C3380CC4-5D6E-409C-BE32-E72D297353CC}">
              <c16:uniqueId val="{00000002-3656-4583-A164-55A0A72C5CF0}"/>
            </c:ext>
          </c:extLst>
        </c:ser>
        <c:ser>
          <c:idx val="3"/>
          <c:order val="3"/>
          <c:tx>
            <c:strRef>
              <c:f>kNN!$C$7</c:f>
              <c:strCache>
                <c:ptCount val="1"/>
                <c:pt idx="0">
                  <c:v>Z. Eje k=5</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kNN!$D$3:$G$3</c:f>
              <c:strCache>
                <c:ptCount val="4"/>
                <c:pt idx="0">
                  <c:v>precision</c:v>
                </c:pt>
                <c:pt idx="1">
                  <c:v>recall</c:v>
                </c:pt>
                <c:pt idx="2">
                  <c:v>f1-score</c:v>
                </c:pt>
                <c:pt idx="3">
                  <c:v>   AUC</c:v>
                </c:pt>
              </c:strCache>
            </c:strRef>
          </c:cat>
          <c:val>
            <c:numRef>
              <c:f>kNN!$D$7:$G$7</c:f>
              <c:numCache>
                <c:formatCode>General</c:formatCode>
                <c:ptCount val="4"/>
                <c:pt idx="0">
                  <c:v>0.84723439999999994</c:v>
                </c:pt>
                <c:pt idx="1">
                  <c:v>0.87597120000000006</c:v>
                </c:pt>
                <c:pt idx="2">
                  <c:v>0.85590980000000005</c:v>
                </c:pt>
                <c:pt idx="3">
                  <c:v>0.93674679999999988</c:v>
                </c:pt>
              </c:numCache>
            </c:numRef>
          </c:val>
          <c:smooth val="0"/>
          <c:extLst>
            <c:ext xmlns:c16="http://schemas.microsoft.com/office/drawing/2014/chart" uri="{C3380CC4-5D6E-409C-BE32-E72D297353CC}">
              <c16:uniqueId val="{00000003-3656-4583-A164-55A0A72C5CF0}"/>
            </c:ext>
          </c:extLst>
        </c:ser>
        <c:ser>
          <c:idx val="4"/>
          <c:order val="4"/>
          <c:tx>
            <c:strRef>
              <c:f>kNN!$C$8</c:f>
              <c:strCache>
                <c:ptCount val="1"/>
                <c:pt idx="0">
                  <c:v>Z. Noroccidente  k=5</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kNN!$D$3:$G$3</c:f>
              <c:strCache>
                <c:ptCount val="4"/>
                <c:pt idx="0">
                  <c:v>precision</c:v>
                </c:pt>
                <c:pt idx="1">
                  <c:v>recall</c:v>
                </c:pt>
                <c:pt idx="2">
                  <c:v>f1-score</c:v>
                </c:pt>
                <c:pt idx="3">
                  <c:v>   AUC</c:v>
                </c:pt>
              </c:strCache>
            </c:strRef>
          </c:cat>
          <c:val>
            <c:numRef>
              <c:f>kNN!$D$8:$G$8</c:f>
              <c:numCache>
                <c:formatCode>General</c:formatCode>
                <c:ptCount val="4"/>
                <c:pt idx="0">
                  <c:v>0.7518302</c:v>
                </c:pt>
                <c:pt idx="1">
                  <c:v>0.76991240000000016</c:v>
                </c:pt>
                <c:pt idx="2">
                  <c:v>0.75805139999999993</c:v>
                </c:pt>
                <c:pt idx="3">
                  <c:v>0.89747500000000002</c:v>
                </c:pt>
              </c:numCache>
            </c:numRef>
          </c:val>
          <c:smooth val="0"/>
          <c:extLst>
            <c:ext xmlns:c16="http://schemas.microsoft.com/office/drawing/2014/chart" uri="{C3380CC4-5D6E-409C-BE32-E72D297353CC}">
              <c16:uniqueId val="{00000004-3656-4583-A164-55A0A72C5CF0}"/>
            </c:ext>
          </c:extLst>
        </c:ser>
        <c:ser>
          <c:idx val="5"/>
          <c:order val="5"/>
          <c:tx>
            <c:strRef>
              <c:f>kNN!$C$9</c:f>
              <c:strCache>
                <c:ptCount val="1"/>
                <c:pt idx="0">
                  <c:v>Z. Sur k=7</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kNN!$D$3:$G$3</c:f>
              <c:strCache>
                <c:ptCount val="4"/>
                <c:pt idx="0">
                  <c:v>precision</c:v>
                </c:pt>
                <c:pt idx="1">
                  <c:v>recall</c:v>
                </c:pt>
                <c:pt idx="2">
                  <c:v>f1-score</c:v>
                </c:pt>
                <c:pt idx="3">
                  <c:v>   AUC</c:v>
                </c:pt>
              </c:strCache>
            </c:strRef>
          </c:cat>
          <c:val>
            <c:numRef>
              <c:f>kNN!$D$9:$G$9</c:f>
              <c:numCache>
                <c:formatCode>General</c:formatCode>
                <c:ptCount val="4"/>
                <c:pt idx="0">
                  <c:v>0.75858040000000004</c:v>
                </c:pt>
                <c:pt idx="1">
                  <c:v>0.76446599999999987</c:v>
                </c:pt>
                <c:pt idx="2">
                  <c:v>0.76066739999999999</c:v>
                </c:pt>
                <c:pt idx="3">
                  <c:v>0.89387259999999991</c:v>
                </c:pt>
              </c:numCache>
            </c:numRef>
          </c:val>
          <c:smooth val="0"/>
          <c:extLst>
            <c:ext xmlns:c16="http://schemas.microsoft.com/office/drawing/2014/chart" uri="{C3380CC4-5D6E-409C-BE32-E72D297353CC}">
              <c16:uniqueId val="{00000005-3656-4583-A164-55A0A72C5CF0}"/>
            </c:ext>
          </c:extLst>
        </c:ser>
        <c:dLbls>
          <c:showLegendKey val="0"/>
          <c:showVal val="0"/>
          <c:showCatName val="0"/>
          <c:showSerName val="0"/>
          <c:showPercent val="0"/>
          <c:showBubbleSize val="0"/>
        </c:dLbls>
        <c:marker val="1"/>
        <c:smooth val="0"/>
        <c:axId val="916831007"/>
        <c:axId val="844924175"/>
      </c:lineChart>
      <c:catAx>
        <c:axId val="91683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844924175"/>
        <c:crosses val="autoZero"/>
        <c:auto val="1"/>
        <c:lblAlgn val="ctr"/>
        <c:lblOffset val="100"/>
        <c:noMultiLvlLbl val="0"/>
      </c:catAx>
      <c:valAx>
        <c:axId val="844924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crossAx val="9168310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6-06T18:03:59.164" idx="10">
    <p:pos x="6271" y="796"/>
    <p:text>Juanda Correccion</p:text>
    <p:extLst>
      <p:ext uri="{C676402C-5697-4E1C-873F-D02D1690AC5C}">
        <p15:threadingInfo xmlns:p15="http://schemas.microsoft.com/office/powerpoint/2012/main" timeZoneBias="300"/>
      </p:ext>
    </p:extLst>
  </p:cm>
  <p:cm authorId="1" dt="2020-06-13T15:46:01.569" idx="11">
    <p:pos x="6271" y="892"/>
    <p:text>Debilidades: *Interpretacion erronea... Falta de modelos de inteligencia artificial</p:text>
    <p:extLst>
      <p:ext uri="{C676402C-5697-4E1C-873F-D02D1690AC5C}">
        <p15:threadingInfo xmlns:p15="http://schemas.microsoft.com/office/powerpoint/2012/main" timeZoneBias="300">
          <p15:parentCm authorId="1" idx="10"/>
        </p15:threadingInfo>
      </p:ext>
    </p:extLst>
  </p:cm>
  <p:cm authorId="1" dt="2020-06-13T15:48:54.714" idx="12">
    <p:pos x="6271" y="988"/>
    <p:text>*Cambiar los colores de las amenzas</p:text>
    <p:extLst>
      <p:ext uri="{C676402C-5697-4E1C-873F-D02D1690AC5C}">
        <p15:threadingInfo xmlns:p15="http://schemas.microsoft.com/office/powerpoint/2012/main" timeZoneBias="300">
          <p15:parentCm authorId="1" idx="1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3A31C-4498-43D7-9D60-8B1B77ECE93D}" type="datetimeFigureOut">
              <a:rPr lang="en-GB" smtClean="0"/>
              <a:t>18/06/2020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A9EA0-73B4-42D6-9EE9-5A8D7076B98F}" type="slidenum">
              <a:rPr lang="en-GB" smtClean="0"/>
              <a:t>‹Nº›</a:t>
            </a:fld>
            <a:endParaRPr lang="en-GB"/>
          </a:p>
        </p:txBody>
      </p:sp>
    </p:spTree>
    <p:extLst>
      <p:ext uri="{BB962C8B-B14F-4D97-AF65-F5344CB8AC3E}">
        <p14:creationId xmlns:p14="http://schemas.microsoft.com/office/powerpoint/2010/main" val="2985212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metodología tiene 6 fases</a:t>
            </a:r>
            <a:r>
              <a:rPr lang="en-GB" dirty="0"/>
              <a:t>, </a:t>
            </a:r>
            <a:r>
              <a:rPr lang="en-GB" dirty="0" err="1"/>
              <a:t>empezando</a:t>
            </a:r>
            <a:r>
              <a:rPr lang="en-GB" dirty="0"/>
              <a:t> por Business understanding, Data </a:t>
            </a:r>
            <a:r>
              <a:rPr lang="en-GB" dirty="0" err="1"/>
              <a:t>undersanding</a:t>
            </a:r>
            <a:r>
              <a:rPr lang="en-GB" dirty="0"/>
              <a:t>, Data preparation, Modelling, Evaluation and Deployment </a:t>
            </a:r>
          </a:p>
          <a:p>
            <a:pPr marL="228600" indent="-228600">
              <a:buAutoNum type="arabicPeriod"/>
            </a:pPr>
            <a:r>
              <a:rPr lang="en-GB" dirty="0" err="1"/>
              <a:t>Entender</a:t>
            </a:r>
            <a:r>
              <a:rPr lang="en-GB" dirty="0"/>
              <a:t> el </a:t>
            </a:r>
            <a:r>
              <a:rPr lang="en-GB" dirty="0" err="1"/>
              <a:t>problema</a:t>
            </a:r>
            <a:r>
              <a:rPr lang="en-GB" dirty="0"/>
              <a:t> a resolver (</a:t>
            </a:r>
            <a:r>
              <a:rPr lang="en-GB" dirty="0" err="1"/>
              <a:t>Objetivos</a:t>
            </a:r>
            <a:r>
              <a:rPr lang="en-GB" dirty="0"/>
              <a:t> del </a:t>
            </a:r>
            <a:r>
              <a:rPr lang="en-GB" dirty="0" err="1"/>
              <a:t>negocio</a:t>
            </a:r>
            <a:r>
              <a:rPr lang="en-GB" dirty="0"/>
              <a:t>, </a:t>
            </a:r>
            <a:r>
              <a:rPr lang="en-GB" dirty="0" err="1"/>
              <a:t>evluacion</a:t>
            </a:r>
            <a:r>
              <a:rPr lang="en-GB" dirty="0"/>
              <a:t> del </a:t>
            </a:r>
            <a:r>
              <a:rPr lang="en-GB" dirty="0" err="1"/>
              <a:t>negocio</a:t>
            </a:r>
            <a:r>
              <a:rPr lang="en-GB" dirty="0"/>
              <a:t>, </a:t>
            </a:r>
            <a:r>
              <a:rPr lang="en-GB" dirty="0" err="1"/>
              <a:t>objetivos</a:t>
            </a:r>
            <a:r>
              <a:rPr lang="en-GB" dirty="0"/>
              <a:t> de la data, producer el plan del </a:t>
            </a:r>
            <a:r>
              <a:rPr lang="en-GB" dirty="0" err="1"/>
              <a:t>proyecto</a:t>
            </a:r>
            <a:r>
              <a:rPr lang="en-GB" dirty="0"/>
              <a:t>)</a:t>
            </a:r>
          </a:p>
          <a:p>
            <a:pPr marL="228600" indent="-228600">
              <a:buAutoNum type="arabicPeriod"/>
            </a:pPr>
            <a:r>
              <a:rPr lang="en-GB" dirty="0" err="1"/>
              <a:t>Entender</a:t>
            </a:r>
            <a:r>
              <a:rPr lang="en-GB" dirty="0"/>
              <a:t> </a:t>
            </a:r>
            <a:r>
              <a:rPr lang="en-GB" dirty="0" err="1"/>
              <a:t>fortalezas</a:t>
            </a:r>
            <a:r>
              <a:rPr lang="en-GB" dirty="0"/>
              <a:t> y </a:t>
            </a:r>
            <a:r>
              <a:rPr lang="en-GB" dirty="0" err="1"/>
              <a:t>limitaciones</a:t>
            </a:r>
            <a:r>
              <a:rPr lang="en-GB" dirty="0"/>
              <a:t> de la data. </a:t>
            </a:r>
            <a:r>
              <a:rPr lang="en-GB" dirty="0" err="1"/>
              <a:t>Revisar</a:t>
            </a:r>
            <a:r>
              <a:rPr lang="en-GB" dirty="0"/>
              <a:t> los </a:t>
            </a:r>
            <a:r>
              <a:rPr lang="en-GB" dirty="0" err="1"/>
              <a:t>beneficios</a:t>
            </a:r>
            <a:r>
              <a:rPr lang="en-GB" dirty="0"/>
              <a:t> y </a:t>
            </a:r>
            <a:r>
              <a:rPr lang="en-GB" dirty="0" err="1"/>
              <a:t>costos</a:t>
            </a:r>
            <a:r>
              <a:rPr lang="en-GB" dirty="0"/>
              <a:t> de las </a:t>
            </a:r>
            <a:r>
              <a:rPr lang="en-GB" dirty="0" err="1"/>
              <a:t>diferntes</a:t>
            </a:r>
            <a:r>
              <a:rPr lang="en-GB" dirty="0"/>
              <a:t> </a:t>
            </a:r>
            <a:r>
              <a:rPr lang="en-GB" dirty="0" err="1"/>
              <a:t>tecnologias</a:t>
            </a:r>
            <a:r>
              <a:rPr lang="en-GB" dirty="0"/>
              <a:t> </a:t>
            </a:r>
            <a:r>
              <a:rPr lang="en-GB" dirty="0" err="1"/>
              <a:t>disponibles</a:t>
            </a:r>
            <a:r>
              <a:rPr lang="en-GB" dirty="0"/>
              <a:t> (</a:t>
            </a:r>
            <a:r>
              <a:rPr lang="en-GB" dirty="0" err="1"/>
              <a:t>Recolectar</a:t>
            </a:r>
            <a:r>
              <a:rPr lang="en-GB" dirty="0"/>
              <a:t>, describer, explorer, </a:t>
            </a:r>
            <a:r>
              <a:rPr lang="en-GB" dirty="0" err="1"/>
              <a:t>calidad</a:t>
            </a:r>
            <a:r>
              <a:rPr lang="en-GB" dirty="0"/>
              <a:t>)</a:t>
            </a:r>
          </a:p>
          <a:p>
            <a:pPr marL="228600" indent="-228600">
              <a:buAutoNum type="arabicPeriod"/>
            </a:pPr>
            <a:r>
              <a:rPr lang="en-GB" dirty="0" err="1"/>
              <a:t>Limpieza</a:t>
            </a:r>
            <a:r>
              <a:rPr lang="en-GB" dirty="0"/>
              <a:t>, </a:t>
            </a:r>
            <a:r>
              <a:rPr lang="en-GB" dirty="0" err="1"/>
              <a:t>cambiar</a:t>
            </a:r>
            <a:r>
              <a:rPr lang="en-GB" dirty="0"/>
              <a:t> </a:t>
            </a:r>
            <a:r>
              <a:rPr lang="en-GB" dirty="0" err="1"/>
              <a:t>tipos</a:t>
            </a:r>
            <a:r>
              <a:rPr lang="en-GB" dirty="0"/>
              <a:t>, </a:t>
            </a:r>
            <a:r>
              <a:rPr lang="en-GB" dirty="0" err="1"/>
              <a:t>quitar</a:t>
            </a:r>
            <a:r>
              <a:rPr lang="en-GB" dirty="0"/>
              <a:t> null values y </a:t>
            </a:r>
            <a:r>
              <a:rPr lang="en-GB" dirty="0" err="1"/>
              <a:t>scalling</a:t>
            </a:r>
            <a:r>
              <a:rPr lang="en-GB" dirty="0"/>
              <a:t> numerical values (</a:t>
            </a:r>
            <a:r>
              <a:rPr lang="en-GB" dirty="0" err="1"/>
              <a:t>Seleccionar</a:t>
            </a:r>
            <a:r>
              <a:rPr lang="en-GB" dirty="0"/>
              <a:t>, </a:t>
            </a:r>
            <a:r>
              <a:rPr lang="en-GB" dirty="0" err="1"/>
              <a:t>limpiar</a:t>
            </a:r>
            <a:r>
              <a:rPr lang="en-GB" dirty="0"/>
              <a:t>, construct, integrate la data)</a:t>
            </a:r>
          </a:p>
          <a:p>
            <a:pPr marL="228600" indent="-228600">
              <a:buAutoNum type="arabicPeriod"/>
            </a:pPr>
            <a:r>
              <a:rPr lang="en-GB" dirty="0" err="1"/>
              <a:t>Construccion</a:t>
            </a:r>
            <a:r>
              <a:rPr lang="en-GB" dirty="0"/>
              <a:t> de </a:t>
            </a:r>
            <a:r>
              <a:rPr lang="en-GB" dirty="0" err="1"/>
              <a:t>modelos</a:t>
            </a:r>
            <a:r>
              <a:rPr lang="en-GB" dirty="0"/>
              <a:t> (</a:t>
            </a:r>
            <a:r>
              <a:rPr lang="en-GB" dirty="0" err="1"/>
              <a:t>Seleccionar</a:t>
            </a:r>
            <a:r>
              <a:rPr lang="en-GB" dirty="0"/>
              <a:t> modelling technique, </a:t>
            </a:r>
            <a:r>
              <a:rPr lang="en-GB" dirty="0" err="1"/>
              <a:t>generar</a:t>
            </a:r>
            <a:r>
              <a:rPr lang="en-GB" dirty="0"/>
              <a:t> tests for model robustness, build de model, assess the model)</a:t>
            </a:r>
          </a:p>
          <a:p>
            <a:pPr marL="228600" indent="-228600">
              <a:buAutoNum type="arabicPeriod"/>
            </a:pPr>
            <a:r>
              <a:rPr lang="en-GB" dirty="0" err="1"/>
              <a:t>Revisar</a:t>
            </a:r>
            <a:r>
              <a:rPr lang="en-GB" dirty="0"/>
              <a:t> </a:t>
            </a:r>
            <a:r>
              <a:rPr lang="en-GB" dirty="0" err="1"/>
              <a:t>si</a:t>
            </a:r>
            <a:r>
              <a:rPr lang="en-GB" dirty="0"/>
              <a:t> </a:t>
            </a:r>
            <a:r>
              <a:rPr lang="en-GB" dirty="0" err="1"/>
              <a:t>este</a:t>
            </a:r>
            <a:r>
              <a:rPr lang="en-GB" dirty="0"/>
              <a:t> </a:t>
            </a:r>
            <a:r>
              <a:rPr lang="en-GB" dirty="0" err="1"/>
              <a:t>modelo</a:t>
            </a:r>
            <a:r>
              <a:rPr lang="en-GB" dirty="0"/>
              <a:t> </a:t>
            </a:r>
            <a:r>
              <a:rPr lang="en-GB" dirty="0" err="1"/>
              <a:t>esta</a:t>
            </a:r>
            <a:r>
              <a:rPr lang="en-GB" dirty="0"/>
              <a:t> de </a:t>
            </a:r>
            <a:r>
              <a:rPr lang="en-GB" dirty="0" err="1"/>
              <a:t>aceurod</a:t>
            </a:r>
            <a:r>
              <a:rPr lang="en-GB" dirty="0"/>
              <a:t> al business goal(1) (</a:t>
            </a:r>
            <a:r>
              <a:rPr lang="en-GB" dirty="0" err="1"/>
              <a:t>Evaluar</a:t>
            </a:r>
            <a:r>
              <a:rPr lang="en-GB" dirty="0"/>
              <a:t> los </a:t>
            </a:r>
            <a:r>
              <a:rPr lang="en-GB" dirty="0" err="1"/>
              <a:t>resultados</a:t>
            </a:r>
            <a:r>
              <a:rPr lang="en-GB" dirty="0"/>
              <a:t>, </a:t>
            </a:r>
            <a:r>
              <a:rPr lang="en-GB" dirty="0" err="1"/>
              <a:t>Revisar</a:t>
            </a:r>
            <a:r>
              <a:rPr lang="en-GB" dirty="0"/>
              <a:t> el </a:t>
            </a:r>
            <a:r>
              <a:rPr lang="en-GB" dirty="0" err="1"/>
              <a:t>proceso</a:t>
            </a:r>
            <a:r>
              <a:rPr lang="en-GB" dirty="0"/>
              <a:t>, determiner los </a:t>
            </a:r>
            <a:r>
              <a:rPr lang="en-GB" dirty="0" err="1"/>
              <a:t>siguientes</a:t>
            </a:r>
            <a:r>
              <a:rPr lang="en-GB" dirty="0"/>
              <a:t> </a:t>
            </a:r>
            <a:r>
              <a:rPr lang="en-GB" dirty="0" err="1"/>
              <a:t>pasos</a:t>
            </a:r>
            <a:r>
              <a:rPr lang="en-GB" dirty="0"/>
              <a:t>)</a:t>
            </a:r>
          </a:p>
          <a:p>
            <a:pPr marL="228600" indent="-228600">
              <a:buAutoNum type="arabicPeriod"/>
            </a:pPr>
            <a:r>
              <a:rPr lang="en-GB" dirty="0"/>
              <a:t>Plan the deployment, </a:t>
            </a:r>
            <a:r>
              <a:rPr lang="en-GB" dirty="0" err="1"/>
              <a:t>planear</a:t>
            </a:r>
            <a:r>
              <a:rPr lang="en-GB" dirty="0"/>
              <a:t> </a:t>
            </a:r>
            <a:r>
              <a:rPr lang="en-GB" dirty="0" err="1"/>
              <a:t>monitoreos</a:t>
            </a:r>
            <a:r>
              <a:rPr lang="en-GB" dirty="0"/>
              <a:t> y </a:t>
            </a:r>
            <a:r>
              <a:rPr lang="en-GB" dirty="0" err="1"/>
              <a:t>mantenimiento</a:t>
            </a:r>
            <a:r>
              <a:rPr lang="en-GB" dirty="0"/>
              <a:t>, </a:t>
            </a:r>
            <a:r>
              <a:rPr lang="en-GB" dirty="0" err="1"/>
              <a:t>Producir</a:t>
            </a:r>
            <a:r>
              <a:rPr lang="en-GB" dirty="0"/>
              <a:t> the final result </a:t>
            </a:r>
            <a:r>
              <a:rPr lang="en-GB" dirty="0" err="1"/>
              <a:t>fo</a:t>
            </a:r>
            <a:r>
              <a:rPr lang="en-GB" dirty="0"/>
              <a:t> value y 4 </a:t>
            </a:r>
            <a:r>
              <a:rPr lang="en-GB" dirty="0" err="1"/>
              <a:t>revisar</a:t>
            </a:r>
            <a:r>
              <a:rPr lang="en-GB" dirty="0"/>
              <a:t> el </a:t>
            </a:r>
            <a:r>
              <a:rPr lang="en-GB" dirty="0" err="1"/>
              <a:t>proyecto</a:t>
            </a:r>
            <a:endParaRPr lang="en-GB" dirty="0"/>
          </a:p>
          <a:p>
            <a:pPr marL="228600" indent="-228600">
              <a:buAutoNum type="arabicPeriod"/>
            </a:pPr>
            <a:endParaRPr lang="es-CO" dirty="0"/>
          </a:p>
        </p:txBody>
      </p:sp>
      <p:sp>
        <p:nvSpPr>
          <p:cNvPr id="4" name="Slide Number Placeholder 3"/>
          <p:cNvSpPr>
            <a:spLocks noGrp="1"/>
          </p:cNvSpPr>
          <p:nvPr>
            <p:ph type="sldNum" sz="quarter" idx="5"/>
          </p:nvPr>
        </p:nvSpPr>
        <p:spPr/>
        <p:txBody>
          <a:bodyPr/>
          <a:lstStyle/>
          <a:p>
            <a:fld id="{CCDA9EA0-73B4-42D6-9EE9-5A8D7076B98F}" type="slidenum">
              <a:rPr lang="en-GB" smtClean="0"/>
              <a:t>3</a:t>
            </a:fld>
            <a:endParaRPr lang="en-GB"/>
          </a:p>
        </p:txBody>
      </p:sp>
    </p:spTree>
    <p:extLst>
      <p:ext uri="{BB962C8B-B14F-4D97-AF65-F5344CB8AC3E}">
        <p14:creationId xmlns:p14="http://schemas.microsoft.com/office/powerpoint/2010/main" val="715578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5</a:t>
            </a:fld>
            <a:endParaRPr lang="en-GB"/>
          </a:p>
        </p:txBody>
      </p:sp>
    </p:spTree>
    <p:extLst>
      <p:ext uri="{BB962C8B-B14F-4D97-AF65-F5344CB8AC3E}">
        <p14:creationId xmlns:p14="http://schemas.microsoft.com/office/powerpoint/2010/main" val="61387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6</a:t>
            </a:fld>
            <a:endParaRPr lang="en-GB"/>
          </a:p>
        </p:txBody>
      </p:sp>
    </p:spTree>
    <p:extLst>
      <p:ext uri="{BB962C8B-B14F-4D97-AF65-F5344CB8AC3E}">
        <p14:creationId xmlns:p14="http://schemas.microsoft.com/office/powerpoint/2010/main" val="364333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7</a:t>
            </a:fld>
            <a:endParaRPr lang="en-GB"/>
          </a:p>
        </p:txBody>
      </p:sp>
    </p:spTree>
    <p:extLst>
      <p:ext uri="{BB962C8B-B14F-4D97-AF65-F5344CB8AC3E}">
        <p14:creationId xmlns:p14="http://schemas.microsoft.com/office/powerpoint/2010/main" val="41847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8</a:t>
            </a:fld>
            <a:endParaRPr lang="en-GB"/>
          </a:p>
        </p:txBody>
      </p:sp>
    </p:spTree>
    <p:extLst>
      <p:ext uri="{BB962C8B-B14F-4D97-AF65-F5344CB8AC3E}">
        <p14:creationId xmlns:p14="http://schemas.microsoft.com/office/powerpoint/2010/main" val="237275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F5C-703D-46F6-88BF-141F850E8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512F31-C232-4C9C-9A43-CF6FA40F3A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343E1E2-1209-4EE7-8AB2-7A51A7C1C37A}"/>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45032F0B-B172-4C87-8A70-D60A799291C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74CE347-B4DB-49F0-B998-94700C0DB803}"/>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267863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FF81-1981-42AD-9E68-3B703CF46E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26667A-81ED-46CD-A174-1B3650E55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76ED83-3827-440D-9049-234BBBD6C2A3}"/>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EEA7E3E9-79DF-48C3-BD70-BD717BB6D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FEFD39-8E66-484F-B841-844D64B3EC96}"/>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420046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5A113-E066-4409-A926-CA440CB030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AB31B5-B9AA-4EBA-A1E4-391D8311C3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2DFE48-893B-4374-8922-1B1EF35ECFB9}"/>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FF2305DD-4FDF-470F-B4F1-60894F2E6D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BF06CB0-AB22-4573-8906-318898895E5C}"/>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2141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6046-E73D-4FFB-825E-884D53B935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CF8F39-C246-4537-9530-49ACCD982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A75FD8-C0B9-4164-97FD-24B0A1A968B8}"/>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F8233CC9-D5FF-4511-B983-12F9A748A04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FF11599-EDFF-4777-9B39-F8284B9A374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1130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7E0C-1FE2-428B-BDBD-1F165C590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14C119-835A-4CE7-BDE9-793017DC08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C5722E-71EA-40D3-97BD-1F7B763451E2}"/>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6AA5C853-F8BA-4E57-9440-198E099C604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E21067A-FF89-454D-A6F9-6D452E955670}"/>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37000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B81B-F64C-4DC4-8CBA-609FAF59CB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4768E3-9D78-43CC-8B6E-680B3716DF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0E234C-D988-424C-9C81-F1594B4B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472E42-B62E-420D-87BE-A5632A217259}"/>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6" name="Footer Placeholder 5">
            <a:extLst>
              <a:ext uri="{FF2B5EF4-FFF2-40B4-BE49-F238E27FC236}">
                <a16:creationId xmlns:a16="http://schemas.microsoft.com/office/drawing/2014/main" id="{359AA548-2A44-4337-A4D9-5D9E2EEBC8A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7DE1660-9321-4E86-8D51-19AE01D245EE}"/>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25244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A9EB-A2AA-43AF-88A3-C8296F29D6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2676C8-0A94-4F5D-831F-145BCE3D2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ED2BC-D4CD-46F3-8018-519EE90C85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05B0CA9-C9AD-4DFC-9D20-C2F345C17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0F925-3E82-4E30-9709-790855FA1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6245BF-D8C1-427E-917A-E1EC4B502C13}"/>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8" name="Footer Placeholder 7">
            <a:extLst>
              <a:ext uri="{FF2B5EF4-FFF2-40B4-BE49-F238E27FC236}">
                <a16:creationId xmlns:a16="http://schemas.microsoft.com/office/drawing/2014/main" id="{4A34BEC9-9A05-4893-A2B8-10432ED38182}"/>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32773F57-E87E-46C6-8B0E-F400680187B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4640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C25B-C1EF-4CB1-9BE6-A3F7CEE513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596DDB-1FAF-475B-831D-D401CCA7B220}"/>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4" name="Footer Placeholder 3">
            <a:extLst>
              <a:ext uri="{FF2B5EF4-FFF2-40B4-BE49-F238E27FC236}">
                <a16:creationId xmlns:a16="http://schemas.microsoft.com/office/drawing/2014/main" id="{EFBF7681-A301-47B1-9E19-A21D41E059E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347D28-B6C0-4C5E-A8D0-6013A8D7C72F}"/>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762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836E5-F01F-4C97-BD83-1D1099C62DF4}"/>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3" name="Footer Placeholder 2">
            <a:extLst>
              <a:ext uri="{FF2B5EF4-FFF2-40B4-BE49-F238E27FC236}">
                <a16:creationId xmlns:a16="http://schemas.microsoft.com/office/drawing/2014/main" id="{F4BC9F3D-9DBD-49FC-A8B2-813A3A22945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942F641-31A4-4895-9DCA-9C240B1E55D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29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E7BC-A8FB-44DE-A9CA-BDF58475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02D130-60F7-4B21-8B00-A8459423E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7CB4FB-3667-44F2-BE88-815E570DC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57249-D32D-498E-8F03-1D629B69EEF8}"/>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6" name="Footer Placeholder 5">
            <a:extLst>
              <a:ext uri="{FF2B5EF4-FFF2-40B4-BE49-F238E27FC236}">
                <a16:creationId xmlns:a16="http://schemas.microsoft.com/office/drawing/2014/main" id="{804B6B61-B618-4169-AA27-0578B66F78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C16F1D3-E4C1-42EC-BD29-540C9952CCB0}"/>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88086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5C7-CF37-44CB-9314-03BBF2C63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4BB6AD-F1CB-4786-93C3-DBC5273FF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083677E-2BD9-4747-97B8-532AF243F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1BB54-BC3B-46CC-AD8F-F090C2055C82}"/>
              </a:ext>
            </a:extLst>
          </p:cNvPr>
          <p:cNvSpPr>
            <a:spLocks noGrp="1"/>
          </p:cNvSpPr>
          <p:nvPr>
            <p:ph type="dt" sz="half" idx="10"/>
          </p:nvPr>
        </p:nvSpPr>
        <p:spPr/>
        <p:txBody>
          <a:bodyPr/>
          <a:lstStyle/>
          <a:p>
            <a:fld id="{39A799DD-A435-4941-9979-B6E29009FA57}" type="datetimeFigureOut">
              <a:rPr lang="en-GB" smtClean="0"/>
              <a:t>18/06/2020</a:t>
            </a:fld>
            <a:endParaRPr lang="en-GB" dirty="0"/>
          </a:p>
        </p:txBody>
      </p:sp>
      <p:sp>
        <p:nvSpPr>
          <p:cNvPr id="6" name="Footer Placeholder 5">
            <a:extLst>
              <a:ext uri="{FF2B5EF4-FFF2-40B4-BE49-F238E27FC236}">
                <a16:creationId xmlns:a16="http://schemas.microsoft.com/office/drawing/2014/main" id="{46C84299-C256-4A9F-8B24-FABA5BBB53D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B514391-14CA-4387-A6A4-695C5AC81E2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0207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DB49C-5F5E-4533-9BB5-13BDDD21D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882936-6177-4C64-A5FC-395121F8E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BD8A7A-9006-4ED3-99FC-98D88618A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799DD-A435-4941-9979-B6E29009FA57}" type="datetimeFigureOut">
              <a:rPr lang="en-GB" smtClean="0"/>
              <a:t>18/06/2020</a:t>
            </a:fld>
            <a:endParaRPr lang="en-GB" dirty="0"/>
          </a:p>
        </p:txBody>
      </p:sp>
      <p:sp>
        <p:nvSpPr>
          <p:cNvPr id="5" name="Footer Placeholder 4">
            <a:extLst>
              <a:ext uri="{FF2B5EF4-FFF2-40B4-BE49-F238E27FC236}">
                <a16:creationId xmlns:a16="http://schemas.microsoft.com/office/drawing/2014/main" id="{04AF90A3-21CB-450A-BA67-AB49B812F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B3213DAE-9145-4BB8-AD12-465F61BB0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2277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Qué es Machine Learning y para qué sirve?">
            <a:extLst>
              <a:ext uri="{FF2B5EF4-FFF2-40B4-BE49-F238E27FC236}">
                <a16:creationId xmlns:a16="http://schemas.microsoft.com/office/drawing/2014/main" id="{7DE9507B-6323-4B75-89C6-987254E0A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2" r="-4"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73D60D6-8ECB-41D9-966F-EF217A680B02}"/>
              </a:ext>
            </a:extLst>
          </p:cNvPr>
          <p:cNvSpPr>
            <a:spLocks noGrp="1"/>
          </p:cNvSpPr>
          <p:nvPr>
            <p:ph type="ctrTitle"/>
          </p:nvPr>
        </p:nvSpPr>
        <p:spPr>
          <a:xfrm>
            <a:off x="8022021" y="3231931"/>
            <a:ext cx="3852041" cy="1834056"/>
          </a:xfrm>
        </p:spPr>
        <p:txBody>
          <a:bodyPr>
            <a:noAutofit/>
          </a:bodyPr>
          <a:lstStyle/>
          <a:p>
            <a:r>
              <a:rPr lang="es-CO" sz="2800" b="1" dirty="0">
                <a:solidFill>
                  <a:schemeClr val="tx1">
                    <a:lumMod val="65000"/>
                    <a:lumOff val="35000"/>
                  </a:schemeClr>
                </a:solidFill>
              </a:rPr>
              <a:t>PERFILADO DE CLIENTES POR HABITO DE PAGO DISCRIMINADO POR REGIONES</a:t>
            </a:r>
            <a:endParaRPr lang="en-GB" sz="1600" dirty="0">
              <a:solidFill>
                <a:schemeClr val="tx1">
                  <a:lumMod val="65000"/>
                  <a:lumOff val="35000"/>
                </a:schemeClr>
              </a:solidFill>
            </a:endParaRPr>
          </a:p>
        </p:txBody>
      </p:sp>
      <p:sp>
        <p:nvSpPr>
          <p:cNvPr id="3" name="Subtitle 2">
            <a:extLst>
              <a:ext uri="{FF2B5EF4-FFF2-40B4-BE49-F238E27FC236}">
                <a16:creationId xmlns:a16="http://schemas.microsoft.com/office/drawing/2014/main" id="{EC505978-57CB-4637-8D42-5F0DB2B4435E}"/>
              </a:ext>
            </a:extLst>
          </p:cNvPr>
          <p:cNvSpPr>
            <a:spLocks noGrp="1"/>
          </p:cNvSpPr>
          <p:nvPr>
            <p:ph type="subTitle" idx="1"/>
          </p:nvPr>
        </p:nvSpPr>
        <p:spPr>
          <a:xfrm>
            <a:off x="7782910" y="5242674"/>
            <a:ext cx="4330262" cy="1396241"/>
          </a:xfrm>
        </p:spPr>
        <p:txBody>
          <a:bodyPr>
            <a:normAutofit fontScale="92500" lnSpcReduction="20000"/>
          </a:bodyPr>
          <a:lstStyle/>
          <a:p>
            <a:r>
              <a:rPr lang="es-CO" sz="2000" dirty="0"/>
              <a:t>Agudelo Juan Carlos</a:t>
            </a:r>
          </a:p>
          <a:p>
            <a:r>
              <a:rPr lang="en-GB" sz="2000" dirty="0"/>
              <a:t>Fajardo Daian Paola</a:t>
            </a:r>
          </a:p>
          <a:p>
            <a:r>
              <a:rPr lang="en-GB" sz="2000" dirty="0"/>
              <a:t>Sepulveda Hernan</a:t>
            </a:r>
          </a:p>
          <a:p>
            <a:r>
              <a:rPr lang="en-GB" sz="2000" dirty="0"/>
              <a:t>Sanz Juan David</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DC659C1-FADE-4F09-9B24-45145962811D}"/>
              </a:ext>
            </a:extLst>
          </p:cNvPr>
          <p:cNvSpPr txBox="1"/>
          <p:nvPr/>
        </p:nvSpPr>
        <p:spPr>
          <a:xfrm>
            <a:off x="200025" y="266700"/>
            <a:ext cx="5128840" cy="400110"/>
          </a:xfrm>
          <a:prstGeom prst="rect">
            <a:avLst/>
          </a:prstGeom>
          <a:noFill/>
        </p:spPr>
        <p:txBody>
          <a:bodyPr wrap="none" rtlCol="0">
            <a:spAutoFit/>
          </a:bodyPr>
          <a:lstStyle/>
          <a:p>
            <a:r>
              <a:rPr lang="es-CO" sz="2000" b="1" dirty="0">
                <a:solidFill>
                  <a:schemeClr val="bg1"/>
                </a:solidFill>
              </a:rPr>
              <a:t>MAESTRÍA EN CIENCIA DE DATOS Y ANALÍTICA </a:t>
            </a:r>
            <a:endParaRPr lang="en-GB" sz="2000" dirty="0">
              <a:solidFill>
                <a:schemeClr val="bg1"/>
              </a:solidFill>
            </a:endParaRPr>
          </a:p>
        </p:txBody>
      </p:sp>
      <p:sp>
        <p:nvSpPr>
          <p:cNvPr id="36" name="TextBox 35">
            <a:extLst>
              <a:ext uri="{FF2B5EF4-FFF2-40B4-BE49-F238E27FC236}">
                <a16:creationId xmlns:a16="http://schemas.microsoft.com/office/drawing/2014/main" id="{364AE184-D323-4F24-B868-16576EF7AB62}"/>
              </a:ext>
            </a:extLst>
          </p:cNvPr>
          <p:cNvSpPr txBox="1"/>
          <p:nvPr/>
        </p:nvSpPr>
        <p:spPr>
          <a:xfrm>
            <a:off x="1365536" y="666810"/>
            <a:ext cx="2797817" cy="400110"/>
          </a:xfrm>
          <a:prstGeom prst="rect">
            <a:avLst/>
          </a:prstGeom>
          <a:noFill/>
        </p:spPr>
        <p:txBody>
          <a:bodyPr wrap="none" rtlCol="0">
            <a:spAutoFit/>
          </a:bodyPr>
          <a:lstStyle/>
          <a:p>
            <a:r>
              <a:rPr lang="es-CO" sz="2000" b="1" dirty="0">
                <a:solidFill>
                  <a:schemeClr val="bg1"/>
                </a:solidFill>
              </a:rPr>
              <a:t>PROYECTO INTEGRADOR</a:t>
            </a:r>
            <a:endParaRPr lang="en-GB" sz="2000" dirty="0">
              <a:solidFill>
                <a:schemeClr val="bg1"/>
              </a:solidFill>
            </a:endParaRPr>
          </a:p>
        </p:txBody>
      </p:sp>
    </p:spTree>
    <p:extLst>
      <p:ext uri="{BB962C8B-B14F-4D97-AF65-F5344CB8AC3E}">
        <p14:creationId xmlns:p14="http://schemas.microsoft.com/office/powerpoint/2010/main" val="39055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b="1" dirty="0">
                <a:solidFill>
                  <a:srgbClr val="7E428D"/>
                </a:solidFill>
              </a:rPr>
              <a:t>¿Cuál es nuestra problemática?</a:t>
            </a:r>
            <a:endParaRPr lang="en-GB" b="1" dirty="0">
              <a:solidFill>
                <a:srgbClr val="7E428D"/>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2800338"/>
          </a:xfrm>
        </p:spPr>
        <p:txBody>
          <a:bodyPr>
            <a:normAutofit/>
          </a:bodyPr>
          <a:lstStyle/>
          <a:p>
            <a:pPr algn="just"/>
            <a:r>
              <a:rPr lang="es-CO" sz="2000" dirty="0"/>
              <a:t>¿Existe alguna relación entre los atributos de cliente con su comportamiento de pago?</a:t>
            </a:r>
          </a:p>
          <a:p>
            <a:pPr marL="0" indent="0" algn="just">
              <a:buNone/>
            </a:pPr>
            <a:endParaRPr lang="es-CO" sz="2000" dirty="0"/>
          </a:p>
          <a:p>
            <a:pPr algn="just"/>
            <a:r>
              <a:rPr lang="es-CO" sz="2000" dirty="0"/>
              <a:t>¿Se puede pronosticar el comportamiento de pago de un cliente nuevo de acuerdo a la data histórica de clientes existentes?</a:t>
            </a:r>
          </a:p>
          <a:p>
            <a:pPr marL="0" indent="0" algn="just">
              <a:buNone/>
            </a:pPr>
            <a:endParaRPr lang="es-CO" sz="2000" dirty="0"/>
          </a:p>
          <a:p>
            <a:pPr algn="just"/>
            <a:r>
              <a:rPr lang="es-CO" sz="2000" dirty="0">
                <a:highlight>
                  <a:srgbClr val="FF00FF"/>
                </a:highlight>
              </a:rPr>
              <a:t>¿Las quejas y reclamos de un cliente tiene algún efecto en el comportamiento de pago?</a:t>
            </a:r>
          </a:p>
          <a:p>
            <a:endParaRPr lang="en-GB"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Conoce las principales distribuciones de probabilidad | Logística ...">
            <a:extLst>
              <a:ext uri="{FF2B5EF4-FFF2-40B4-BE49-F238E27FC236}">
                <a16:creationId xmlns:a16="http://schemas.microsoft.com/office/drawing/2014/main" id="{FD35D356-10A5-44CD-AF59-195070FB9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129" y="4004979"/>
            <a:ext cx="4469741" cy="25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a:solidFill>
                  <a:srgbClr val="7E428D"/>
                </a:solidFill>
              </a:rPr>
              <a:t>¿Cómo lo solucionaremos?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6" name="Imagen 4">
            <a:extLst>
              <a:ext uri="{FF2B5EF4-FFF2-40B4-BE49-F238E27FC236}">
                <a16:creationId xmlns:a16="http://schemas.microsoft.com/office/drawing/2014/main" id="{A392A585-809C-4B12-9F73-099714511E1E}"/>
              </a:ext>
            </a:extLst>
          </p:cNvPr>
          <p:cNvPicPr>
            <a:picLocks noChangeAspect="1"/>
          </p:cNvPicPr>
          <p:nvPr/>
        </p:nvPicPr>
        <p:blipFill>
          <a:blip r:embed="rId2"/>
          <a:stretch>
            <a:fillRect/>
          </a:stretch>
        </p:blipFill>
        <p:spPr>
          <a:xfrm>
            <a:off x="8563183" y="2337954"/>
            <a:ext cx="3050750" cy="2861188"/>
          </a:xfrm>
          <a:prstGeom prst="rect">
            <a:avLst/>
          </a:prstGeom>
        </p:spPr>
      </p:pic>
      <p:pic>
        <p:nvPicPr>
          <p:cNvPr id="7" name="Imagen 7">
            <a:extLst>
              <a:ext uri="{FF2B5EF4-FFF2-40B4-BE49-F238E27FC236}">
                <a16:creationId xmlns:a16="http://schemas.microsoft.com/office/drawing/2014/main" id="{1A796A47-5D6E-4586-8D54-C22FC4239613}"/>
              </a:ext>
            </a:extLst>
          </p:cNvPr>
          <p:cNvPicPr>
            <a:picLocks noChangeAspect="1"/>
          </p:cNvPicPr>
          <p:nvPr/>
        </p:nvPicPr>
        <p:blipFill>
          <a:blip r:embed="rId3"/>
          <a:stretch>
            <a:fillRect/>
          </a:stretch>
        </p:blipFill>
        <p:spPr>
          <a:xfrm>
            <a:off x="1095877" y="1463801"/>
            <a:ext cx="2231821" cy="2104506"/>
          </a:xfrm>
          <a:prstGeom prst="rect">
            <a:avLst/>
          </a:prstGeom>
        </p:spPr>
      </p:pic>
      <p:pic>
        <p:nvPicPr>
          <p:cNvPr id="8" name="Imagen 8">
            <a:extLst>
              <a:ext uri="{FF2B5EF4-FFF2-40B4-BE49-F238E27FC236}">
                <a16:creationId xmlns:a16="http://schemas.microsoft.com/office/drawing/2014/main" id="{A7C5C98C-7536-48AB-9742-DE66FFA39834}"/>
              </a:ext>
            </a:extLst>
          </p:cNvPr>
          <p:cNvPicPr>
            <a:picLocks noChangeAspect="1"/>
          </p:cNvPicPr>
          <p:nvPr/>
        </p:nvPicPr>
        <p:blipFill>
          <a:blip r:embed="rId4"/>
          <a:stretch>
            <a:fillRect/>
          </a:stretch>
        </p:blipFill>
        <p:spPr>
          <a:xfrm>
            <a:off x="1083911" y="4891846"/>
            <a:ext cx="2385584" cy="1560131"/>
          </a:xfrm>
          <a:prstGeom prst="rect">
            <a:avLst/>
          </a:prstGeom>
        </p:spPr>
      </p:pic>
      <p:pic>
        <p:nvPicPr>
          <p:cNvPr id="9" name="Imagen 9">
            <a:extLst>
              <a:ext uri="{FF2B5EF4-FFF2-40B4-BE49-F238E27FC236}">
                <a16:creationId xmlns:a16="http://schemas.microsoft.com/office/drawing/2014/main" id="{38E59F28-7D23-44DD-8D52-97AE4AB39D6B}"/>
              </a:ext>
            </a:extLst>
          </p:cNvPr>
          <p:cNvPicPr>
            <a:picLocks noChangeAspect="1"/>
          </p:cNvPicPr>
          <p:nvPr/>
        </p:nvPicPr>
        <p:blipFill>
          <a:blip r:embed="rId5"/>
          <a:stretch>
            <a:fillRect/>
          </a:stretch>
        </p:blipFill>
        <p:spPr>
          <a:xfrm>
            <a:off x="5049512" y="3070102"/>
            <a:ext cx="2092975" cy="1905943"/>
          </a:xfrm>
          <a:prstGeom prst="rect">
            <a:avLst/>
          </a:prstGeom>
        </p:spPr>
      </p:pic>
      <p:sp>
        <p:nvSpPr>
          <p:cNvPr id="10" name="Flecha: a la derecha 10">
            <a:extLst>
              <a:ext uri="{FF2B5EF4-FFF2-40B4-BE49-F238E27FC236}">
                <a16:creationId xmlns:a16="http://schemas.microsoft.com/office/drawing/2014/main" id="{54107863-32DE-4106-82F4-9420E223A29A}"/>
              </a:ext>
            </a:extLst>
          </p:cNvPr>
          <p:cNvSpPr/>
          <p:nvPr/>
        </p:nvSpPr>
        <p:spPr>
          <a:xfrm>
            <a:off x="3738435"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2" descr="Resultado de imagen para simbolo mas azul png">
            <a:extLst>
              <a:ext uri="{FF2B5EF4-FFF2-40B4-BE49-F238E27FC236}">
                <a16:creationId xmlns:a16="http://schemas.microsoft.com/office/drawing/2014/main" id="{28A92CB8-6207-4D9C-A3BB-B8754669A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397" y="3727120"/>
            <a:ext cx="478780" cy="47878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2">
            <a:extLst>
              <a:ext uri="{FF2B5EF4-FFF2-40B4-BE49-F238E27FC236}">
                <a16:creationId xmlns:a16="http://schemas.microsoft.com/office/drawing/2014/main" id="{329AA529-B4A0-4910-B711-C6B38D80A059}"/>
              </a:ext>
            </a:extLst>
          </p:cNvPr>
          <p:cNvSpPr txBox="1"/>
          <p:nvPr/>
        </p:nvSpPr>
        <p:spPr>
          <a:xfrm>
            <a:off x="1343763" y="1113535"/>
            <a:ext cx="1736051" cy="369332"/>
          </a:xfrm>
          <a:prstGeom prst="rect">
            <a:avLst/>
          </a:prstGeom>
          <a:noFill/>
        </p:spPr>
        <p:txBody>
          <a:bodyPr wrap="square" rtlCol="0">
            <a:spAutoFit/>
          </a:bodyPr>
          <a:lstStyle/>
          <a:p>
            <a:pPr algn="ctr"/>
            <a:r>
              <a:rPr lang="es-CO" b="1" dirty="0">
                <a:solidFill>
                  <a:srgbClr val="C56FA1"/>
                </a:solidFill>
              </a:rPr>
              <a:t>Habito de pago</a:t>
            </a:r>
          </a:p>
        </p:txBody>
      </p:sp>
      <p:sp>
        <p:nvSpPr>
          <p:cNvPr id="13" name="CuadroTexto 14">
            <a:extLst>
              <a:ext uri="{FF2B5EF4-FFF2-40B4-BE49-F238E27FC236}">
                <a16:creationId xmlns:a16="http://schemas.microsoft.com/office/drawing/2014/main" id="{A13185AE-8782-431B-A96F-47F1EF3565B0}"/>
              </a:ext>
            </a:extLst>
          </p:cNvPr>
          <p:cNvSpPr txBox="1"/>
          <p:nvPr/>
        </p:nvSpPr>
        <p:spPr>
          <a:xfrm>
            <a:off x="1343763" y="4522514"/>
            <a:ext cx="1736051" cy="369332"/>
          </a:xfrm>
          <a:prstGeom prst="rect">
            <a:avLst/>
          </a:prstGeom>
          <a:noFill/>
        </p:spPr>
        <p:txBody>
          <a:bodyPr wrap="square" rtlCol="0">
            <a:spAutoFit/>
          </a:bodyPr>
          <a:lstStyle/>
          <a:p>
            <a:pPr algn="ctr"/>
            <a:r>
              <a:rPr lang="es-CO" b="1" dirty="0">
                <a:solidFill>
                  <a:srgbClr val="C56FA1"/>
                </a:solidFill>
              </a:rPr>
              <a:t>Datos Cliente </a:t>
            </a:r>
          </a:p>
        </p:txBody>
      </p:sp>
      <p:sp>
        <p:nvSpPr>
          <p:cNvPr id="14" name="CuadroTexto 15">
            <a:extLst>
              <a:ext uri="{FF2B5EF4-FFF2-40B4-BE49-F238E27FC236}">
                <a16:creationId xmlns:a16="http://schemas.microsoft.com/office/drawing/2014/main" id="{D3C272E3-80B0-406E-97A8-CF727EB207CE}"/>
              </a:ext>
            </a:extLst>
          </p:cNvPr>
          <p:cNvSpPr txBox="1"/>
          <p:nvPr/>
        </p:nvSpPr>
        <p:spPr>
          <a:xfrm>
            <a:off x="4961500" y="2581416"/>
            <a:ext cx="2268998" cy="369332"/>
          </a:xfrm>
          <a:prstGeom prst="rect">
            <a:avLst/>
          </a:prstGeom>
          <a:noFill/>
        </p:spPr>
        <p:txBody>
          <a:bodyPr wrap="square" rtlCol="0">
            <a:spAutoFit/>
          </a:bodyPr>
          <a:lstStyle/>
          <a:p>
            <a:pPr algn="ctr"/>
            <a:r>
              <a:rPr lang="es-CO" b="1" dirty="0">
                <a:solidFill>
                  <a:srgbClr val="C56FA1"/>
                </a:solidFill>
              </a:rPr>
              <a:t>Modelo Perfilamiento </a:t>
            </a:r>
          </a:p>
        </p:txBody>
      </p:sp>
      <p:sp>
        <p:nvSpPr>
          <p:cNvPr id="15" name="CuadroTexto 16">
            <a:extLst>
              <a:ext uri="{FF2B5EF4-FFF2-40B4-BE49-F238E27FC236}">
                <a16:creationId xmlns:a16="http://schemas.microsoft.com/office/drawing/2014/main" id="{46901AFD-E9CC-4D44-A2A5-324C7B655729}"/>
              </a:ext>
            </a:extLst>
          </p:cNvPr>
          <p:cNvSpPr txBox="1"/>
          <p:nvPr/>
        </p:nvSpPr>
        <p:spPr>
          <a:xfrm>
            <a:off x="8766393" y="1863500"/>
            <a:ext cx="2847540" cy="369332"/>
          </a:xfrm>
          <a:prstGeom prst="rect">
            <a:avLst/>
          </a:prstGeom>
          <a:noFill/>
        </p:spPr>
        <p:txBody>
          <a:bodyPr wrap="square" rtlCol="0">
            <a:spAutoFit/>
          </a:bodyPr>
          <a:lstStyle/>
          <a:p>
            <a:pPr algn="ctr"/>
            <a:r>
              <a:rPr lang="es-CO" b="1" dirty="0">
                <a:solidFill>
                  <a:srgbClr val="C56FA1"/>
                </a:solidFill>
              </a:rPr>
              <a:t>Segmentación de Cliente </a:t>
            </a:r>
          </a:p>
        </p:txBody>
      </p:sp>
      <p:sp>
        <p:nvSpPr>
          <p:cNvPr id="17" name="Flecha: a la derecha 10">
            <a:extLst>
              <a:ext uri="{FF2B5EF4-FFF2-40B4-BE49-F238E27FC236}">
                <a16:creationId xmlns:a16="http://schemas.microsoft.com/office/drawing/2014/main" id="{D9AC3904-625E-45ED-8C3E-61C66ECE47EF}"/>
              </a:ext>
            </a:extLst>
          </p:cNvPr>
          <p:cNvSpPr/>
          <p:nvPr/>
        </p:nvSpPr>
        <p:spPr>
          <a:xfrm>
            <a:off x="7587497"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0525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err="1">
                <a:solidFill>
                  <a:srgbClr val="7E428D"/>
                </a:solidFill>
              </a:rPr>
              <a:t>WorkPlan</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16" name="Picture 15">
            <a:extLst>
              <a:ext uri="{FF2B5EF4-FFF2-40B4-BE49-F238E27FC236}">
                <a16:creationId xmlns:a16="http://schemas.microsoft.com/office/drawing/2014/main" id="{1D2CA90A-7499-4966-ABC9-B038753DB439}"/>
              </a:ext>
            </a:extLst>
          </p:cNvPr>
          <p:cNvPicPr>
            <a:picLocks noChangeAspect="1"/>
          </p:cNvPicPr>
          <p:nvPr/>
        </p:nvPicPr>
        <p:blipFill rotWithShape="1">
          <a:blip r:embed="rId2"/>
          <a:srcRect t="2946"/>
          <a:stretch/>
        </p:blipFill>
        <p:spPr>
          <a:xfrm>
            <a:off x="2601913" y="1130301"/>
            <a:ext cx="5767387" cy="860246"/>
          </a:xfrm>
          <a:prstGeom prst="rect">
            <a:avLst/>
          </a:prstGeom>
        </p:spPr>
      </p:pic>
      <p:pic>
        <p:nvPicPr>
          <p:cNvPr id="18" name="Picture 17">
            <a:extLst>
              <a:ext uri="{FF2B5EF4-FFF2-40B4-BE49-F238E27FC236}">
                <a16:creationId xmlns:a16="http://schemas.microsoft.com/office/drawing/2014/main" id="{BB4FD913-A1D7-4130-92DA-E2195D34FC3E}"/>
              </a:ext>
            </a:extLst>
          </p:cNvPr>
          <p:cNvPicPr>
            <a:picLocks noChangeAspect="1"/>
          </p:cNvPicPr>
          <p:nvPr/>
        </p:nvPicPr>
        <p:blipFill rotWithShape="1">
          <a:blip r:embed="rId3"/>
          <a:srcRect l="210" r="843"/>
          <a:stretch/>
        </p:blipFill>
        <p:spPr>
          <a:xfrm>
            <a:off x="2311400" y="2111197"/>
            <a:ext cx="6531766" cy="4590660"/>
          </a:xfrm>
          <a:prstGeom prst="rect">
            <a:avLst/>
          </a:prstGeom>
        </p:spPr>
      </p:pic>
    </p:spTree>
    <p:extLst>
      <p:ext uri="{BB962C8B-B14F-4D97-AF65-F5344CB8AC3E}">
        <p14:creationId xmlns:p14="http://schemas.microsoft.com/office/powerpoint/2010/main" val="15194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59B4D9"/>
                </a:solidFill>
              </a:rPr>
              <a:t>Data Understanding</a:t>
            </a:r>
          </a:p>
        </p:txBody>
      </p:sp>
      <p:pic>
        <p:nvPicPr>
          <p:cNvPr id="3" name="Picture 2">
            <a:extLst>
              <a:ext uri="{FF2B5EF4-FFF2-40B4-BE49-F238E27FC236}">
                <a16:creationId xmlns:a16="http://schemas.microsoft.com/office/drawing/2014/main" id="{2A089A6C-1090-4AC2-ACB3-BF07053FAD17}"/>
              </a:ext>
            </a:extLst>
          </p:cNvPr>
          <p:cNvPicPr>
            <a:picLocks noChangeAspect="1"/>
          </p:cNvPicPr>
          <p:nvPr/>
        </p:nvPicPr>
        <p:blipFill rotWithShape="1">
          <a:blip r:embed="rId2"/>
          <a:srcRect r="8416"/>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3074" name="Picture 2" descr="Machine Learning for dummies — explained in 3 mins!">
            <a:extLst>
              <a:ext uri="{FF2B5EF4-FFF2-40B4-BE49-F238E27FC236}">
                <a16:creationId xmlns:a16="http://schemas.microsoft.com/office/drawing/2014/main" id="{D5EDCA11-2C02-4379-B1B2-06445E463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4" r="16500"/>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Recolectar los datos iniciales</a:t>
            </a:r>
          </a:p>
          <a:p>
            <a:pPr marL="457200" indent="-457200">
              <a:buFont typeface="+mj-lt"/>
              <a:buAutoNum type="arabicPeriod"/>
            </a:pPr>
            <a:r>
              <a:rPr lang="es-CO" sz="2000" dirty="0"/>
              <a:t>Descripción de los datos</a:t>
            </a:r>
          </a:p>
          <a:p>
            <a:pPr marL="457200" indent="-457200">
              <a:buFont typeface="+mj-lt"/>
              <a:buAutoNum type="arabicPeriod"/>
            </a:pPr>
            <a:r>
              <a:rPr lang="es-CO" sz="2000" dirty="0"/>
              <a:t>Exploración de los datos</a:t>
            </a:r>
          </a:p>
        </p:txBody>
      </p:sp>
    </p:spTree>
    <p:extLst>
      <p:ext uri="{BB962C8B-B14F-4D97-AF65-F5344CB8AC3E}">
        <p14:creationId xmlns:p14="http://schemas.microsoft.com/office/powerpoint/2010/main" val="34141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Flujo de datos</a:t>
            </a:r>
            <a:endParaRPr lang="en-GB" dirty="0">
              <a:solidFill>
                <a:srgbClr val="C56FA1"/>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3" name="Imagen 2">
            <a:extLst>
              <a:ext uri="{FF2B5EF4-FFF2-40B4-BE49-F238E27FC236}">
                <a16:creationId xmlns:a16="http://schemas.microsoft.com/office/drawing/2014/main" id="{C2FD4D29-377A-420D-9EFF-EAE41E6EE10E}"/>
              </a:ext>
            </a:extLst>
          </p:cNvPr>
          <p:cNvPicPr>
            <a:picLocks noChangeAspect="1"/>
          </p:cNvPicPr>
          <p:nvPr/>
        </p:nvPicPr>
        <p:blipFill rotWithShape="1">
          <a:blip r:embed="rId2"/>
          <a:srcRect l="4615" t="2093" r="6283" b="2110"/>
          <a:stretch/>
        </p:blipFill>
        <p:spPr>
          <a:xfrm>
            <a:off x="5200960" y="1447806"/>
            <a:ext cx="6375400" cy="4508492"/>
          </a:xfrm>
          <a:prstGeom prst="rect">
            <a:avLst/>
          </a:prstGeom>
          <a:ln>
            <a:noFill/>
          </a:ln>
          <a:effectLst>
            <a:outerShdw blurRad="190500" algn="tl" rotWithShape="0">
              <a:srgbClr val="000000">
                <a:alpha val="70000"/>
              </a:srgbClr>
            </a:outerShdw>
          </a:effectLst>
        </p:spPr>
      </p:pic>
      <p:sp>
        <p:nvSpPr>
          <p:cNvPr id="8" name="CuadroTexto 7">
            <a:extLst>
              <a:ext uri="{FF2B5EF4-FFF2-40B4-BE49-F238E27FC236}">
                <a16:creationId xmlns:a16="http://schemas.microsoft.com/office/drawing/2014/main" id="{15C227DD-5E7A-43F6-8DDB-051C3CBA7765}"/>
              </a:ext>
            </a:extLst>
          </p:cNvPr>
          <p:cNvSpPr txBox="1"/>
          <p:nvPr/>
        </p:nvSpPr>
        <p:spPr>
          <a:xfrm>
            <a:off x="838200" y="1444428"/>
            <a:ext cx="4127500" cy="4801314"/>
          </a:xfrm>
          <a:prstGeom prst="rect">
            <a:avLst/>
          </a:prstGeom>
          <a:noFill/>
        </p:spPr>
        <p:txBody>
          <a:bodyPr wrap="square" rtlCol="0">
            <a:spAutoFit/>
          </a:bodyPr>
          <a:lstStyle/>
          <a:p>
            <a:pPr marL="285750" indent="-285750">
              <a:buFont typeface="Arial" panose="020B0604020202020204" pitchFamily="34" charset="0"/>
              <a:buChar char="•"/>
            </a:pPr>
            <a:r>
              <a:rPr lang="es-CO" b="1" dirty="0"/>
              <a:t>Facturadores: </a:t>
            </a:r>
            <a:br>
              <a:rPr lang="es-CO" b="1" dirty="0"/>
            </a:br>
            <a:r>
              <a:rPr lang="es-CO" dirty="0"/>
              <a:t>Se extrae la información principal de las cuentas por pagar de cada cliente.</a:t>
            </a:r>
          </a:p>
          <a:p>
            <a:endParaRPr lang="es-CO" dirty="0"/>
          </a:p>
          <a:p>
            <a:pPr marL="285750" indent="-285750">
              <a:buFont typeface="Arial" panose="020B0604020202020204" pitchFamily="34" charset="0"/>
              <a:buChar char="•"/>
            </a:pPr>
            <a:r>
              <a:rPr lang="es-CO" b="1" dirty="0"/>
              <a:t>CRM: </a:t>
            </a:r>
            <a:br>
              <a:rPr lang="es-CO" b="1" dirty="0"/>
            </a:br>
            <a:r>
              <a:rPr lang="es-CO" dirty="0"/>
              <a:t>Información básica del cliente, sociodemográfica etc.</a:t>
            </a:r>
          </a:p>
          <a:p>
            <a:endParaRPr lang="es-CO" dirty="0"/>
          </a:p>
          <a:p>
            <a:pPr marL="285750" indent="-285750">
              <a:buFont typeface="Arial" panose="020B0604020202020204" pitchFamily="34" charset="0"/>
              <a:buChar char="•"/>
            </a:pPr>
            <a:r>
              <a:rPr lang="en-US" b="1" dirty="0"/>
              <a:t>Analytics &amp; Reporting </a:t>
            </a:r>
            <a:r>
              <a:rPr lang="es-CO" b="1" dirty="0"/>
              <a:t>L: </a:t>
            </a:r>
            <a:br>
              <a:rPr lang="es-CO" b="1" dirty="0"/>
            </a:br>
            <a:r>
              <a:rPr lang="es-CO" dirty="0"/>
              <a:t>Información sobre el perfil digital, genero y rango de edad.</a:t>
            </a:r>
          </a:p>
          <a:p>
            <a:endParaRPr lang="es-CO" dirty="0"/>
          </a:p>
          <a:p>
            <a:pPr marL="285750" indent="-285750">
              <a:buFont typeface="Arial" panose="020B0604020202020204" pitchFamily="34" charset="0"/>
              <a:buChar char="•"/>
            </a:pPr>
            <a:r>
              <a:rPr lang="es-CO" b="1" dirty="0"/>
              <a:t>SOX: </a:t>
            </a:r>
            <a:br>
              <a:rPr lang="es-CO" b="1" dirty="0"/>
            </a:br>
            <a:r>
              <a:rPr lang="es-CO" dirty="0"/>
              <a:t>Se recopila toda la información y se procesa de tal manera que se tiene la información necesaria y en el formato indicado.</a:t>
            </a:r>
          </a:p>
        </p:txBody>
      </p:sp>
    </p:spTree>
    <p:extLst>
      <p:ext uri="{BB962C8B-B14F-4D97-AF65-F5344CB8AC3E}">
        <p14:creationId xmlns:p14="http://schemas.microsoft.com/office/powerpoint/2010/main" val="290774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Selección de los datos </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9" name="TextBox 21">
            <a:extLst>
              <a:ext uri="{FF2B5EF4-FFF2-40B4-BE49-F238E27FC236}">
                <a16:creationId xmlns:a16="http://schemas.microsoft.com/office/drawing/2014/main" id="{3B1FE32B-77E5-448C-968B-93C7B43B4341}"/>
              </a:ext>
            </a:extLst>
          </p:cNvPr>
          <p:cNvSpPr txBox="1"/>
          <p:nvPr/>
        </p:nvSpPr>
        <p:spPr>
          <a:xfrm>
            <a:off x="265140"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2" name="TextBox 21">
            <a:extLst>
              <a:ext uri="{FF2B5EF4-FFF2-40B4-BE49-F238E27FC236}">
                <a16:creationId xmlns:a16="http://schemas.microsoft.com/office/drawing/2014/main" id="{9F92B57F-1548-4DDD-9511-C82078D4650E}"/>
              </a:ext>
            </a:extLst>
          </p:cNvPr>
          <p:cNvSpPr txBox="1"/>
          <p:nvPr/>
        </p:nvSpPr>
        <p:spPr>
          <a:xfrm>
            <a:off x="8973666"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5" name="TextBox 21">
            <a:extLst>
              <a:ext uri="{FF2B5EF4-FFF2-40B4-BE49-F238E27FC236}">
                <a16:creationId xmlns:a16="http://schemas.microsoft.com/office/drawing/2014/main" id="{0CB6D8B9-BC92-492E-8F34-90F078D9F0BC}"/>
              </a:ext>
            </a:extLst>
          </p:cNvPr>
          <p:cNvSpPr txBox="1"/>
          <p:nvPr/>
        </p:nvSpPr>
        <p:spPr>
          <a:xfrm>
            <a:off x="4283911" y="1433211"/>
            <a:ext cx="2370336"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600" dirty="0"/>
          </a:p>
        </p:txBody>
      </p:sp>
      <p:graphicFrame>
        <p:nvGraphicFramePr>
          <p:cNvPr id="4" name="Table 6">
            <a:extLst>
              <a:ext uri="{FF2B5EF4-FFF2-40B4-BE49-F238E27FC236}">
                <a16:creationId xmlns:a16="http://schemas.microsoft.com/office/drawing/2014/main" id="{C8C1FD61-6CDE-45B9-A572-6B59171943D9}"/>
              </a:ext>
            </a:extLst>
          </p:cNvPr>
          <p:cNvGraphicFramePr>
            <a:graphicFrameLocks noGrp="1"/>
          </p:cNvGraphicFramePr>
          <p:nvPr>
            <p:extLst>
              <p:ext uri="{D42A27DB-BD31-4B8C-83A1-F6EECF244321}">
                <p14:modId xmlns:p14="http://schemas.microsoft.com/office/powerpoint/2010/main" val="3462262198"/>
              </p:ext>
            </p:extLst>
          </p:nvPr>
        </p:nvGraphicFramePr>
        <p:xfrm>
          <a:off x="1690687" y="1430688"/>
          <a:ext cx="8810625" cy="5025557"/>
        </p:xfrm>
        <a:graphic>
          <a:graphicData uri="http://schemas.openxmlformats.org/drawingml/2006/table">
            <a:tbl>
              <a:tblPr firstRow="1" bandRow="1">
                <a:tableStyleId>{74C1A8A3-306A-4EB7-A6B1-4F7E0EB9C5D6}</a:tableStyleId>
              </a:tblPr>
              <a:tblGrid>
                <a:gridCol w="2936875">
                  <a:extLst>
                    <a:ext uri="{9D8B030D-6E8A-4147-A177-3AD203B41FA5}">
                      <a16:colId xmlns:a16="http://schemas.microsoft.com/office/drawing/2014/main" val="1853140137"/>
                    </a:ext>
                  </a:extLst>
                </a:gridCol>
                <a:gridCol w="2936875">
                  <a:extLst>
                    <a:ext uri="{9D8B030D-6E8A-4147-A177-3AD203B41FA5}">
                      <a16:colId xmlns:a16="http://schemas.microsoft.com/office/drawing/2014/main" val="1958083720"/>
                    </a:ext>
                  </a:extLst>
                </a:gridCol>
                <a:gridCol w="2936875">
                  <a:extLst>
                    <a:ext uri="{9D8B030D-6E8A-4147-A177-3AD203B41FA5}">
                      <a16:colId xmlns:a16="http://schemas.microsoft.com/office/drawing/2014/main" val="523403429"/>
                    </a:ext>
                  </a:extLst>
                </a:gridCol>
              </a:tblGrid>
              <a:tr h="433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Facturadores</a:t>
                      </a:r>
                      <a:endParaRPr lang="es-CO"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err="1"/>
                        <a:t>Analytics</a:t>
                      </a:r>
                      <a:r>
                        <a:rPr lang="es-CO" sz="1800" dirty="0"/>
                        <a:t> &amp; </a:t>
                      </a:r>
                      <a:r>
                        <a:rPr lang="es-CO" sz="1800" dirty="0" err="1"/>
                        <a:t>Reportin_L</a:t>
                      </a:r>
                      <a:endParaRPr lang="es-CO"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CRM</a:t>
                      </a:r>
                      <a:endParaRPr lang="es-CO" sz="1050" dirty="0"/>
                    </a:p>
                  </a:txBody>
                  <a:tcPr/>
                </a:tc>
                <a:extLst>
                  <a:ext uri="{0D108BD9-81ED-4DB2-BD59-A6C34878D82A}">
                    <a16:rowId xmlns:a16="http://schemas.microsoft.com/office/drawing/2014/main" val="15127354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extLst>
                  <a:ext uri="{0D108BD9-81ED-4DB2-BD59-A6C34878D82A}">
                    <a16:rowId xmlns:a16="http://schemas.microsoft.com/office/drawing/2014/main" val="834476640"/>
                  </a:ext>
                </a:extLst>
              </a:tr>
              <a:tr h="1005414">
                <a:tc>
                  <a:txBody>
                    <a:bodyPr/>
                    <a:lstStyle/>
                    <a:p>
                      <a:endParaRPr lang="es-CO"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415507332"/>
                  </a:ext>
                </a:extLst>
              </a:tr>
              <a:tr h="3037192">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Contrato</a:t>
                      </a:r>
                    </a:p>
                    <a:p>
                      <a:pPr marL="285750" indent="-285750">
                        <a:buFont typeface="Arial" panose="020B0604020202020204" pitchFamily="34" charset="0"/>
                        <a:buChar char="•"/>
                      </a:pPr>
                      <a:r>
                        <a:rPr lang="es-CO" dirty="0"/>
                        <a:t>Saldo Pendiente</a:t>
                      </a:r>
                    </a:p>
                    <a:p>
                      <a:pPr marL="285750" indent="-285750">
                        <a:buFont typeface="Arial" panose="020B0604020202020204" pitchFamily="34" charset="0"/>
                        <a:buChar char="•"/>
                      </a:pPr>
                      <a:r>
                        <a:rPr lang="es-CO" dirty="0"/>
                        <a:t>Ciclo</a:t>
                      </a:r>
                    </a:p>
                    <a:p>
                      <a:pPr marL="285750" indent="-285750">
                        <a:buFont typeface="Arial" panose="020B0604020202020204" pitchFamily="34" charset="0"/>
                        <a:buChar char="•"/>
                      </a:pPr>
                      <a:r>
                        <a:rPr lang="es-CO" dirty="0"/>
                        <a:t>Vector de pagos</a:t>
                      </a:r>
                    </a:p>
                    <a:p>
                      <a:pPr marL="285750" indent="-285750">
                        <a:buFont typeface="Arial" panose="020B0604020202020204" pitchFamily="34" charset="0"/>
                        <a:buChar char="•"/>
                      </a:pPr>
                      <a:r>
                        <a:rPr lang="es-CO" dirty="0"/>
                        <a:t>Banco</a:t>
                      </a:r>
                    </a:p>
                    <a:p>
                      <a:pPr marL="285750" indent="-285750">
                        <a:buFont typeface="Arial" panose="020B0604020202020204" pitchFamily="34" charset="0"/>
                        <a:buChar char="•"/>
                      </a:pPr>
                      <a:r>
                        <a:rPr lang="es-CO" dirty="0"/>
                        <a:t>Dia de Pago</a:t>
                      </a:r>
                    </a:p>
                    <a:p>
                      <a:pPr marL="285750" indent="-285750">
                        <a:buFont typeface="Arial" panose="020B0604020202020204" pitchFamily="34" charset="0"/>
                        <a:buChar char="•"/>
                      </a:pPr>
                      <a:r>
                        <a:rPr lang="es-CO" dirty="0"/>
                        <a:t>Valor Facturado</a:t>
                      </a:r>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Perfil digital</a:t>
                      </a:r>
                    </a:p>
                    <a:p>
                      <a:pPr marL="285750" indent="-285750">
                        <a:buFont typeface="Arial" panose="020B0604020202020204" pitchFamily="34" charset="0"/>
                        <a:buChar char="•"/>
                      </a:pPr>
                      <a:r>
                        <a:rPr lang="es-CO" dirty="0"/>
                        <a:t>Genero</a:t>
                      </a:r>
                    </a:p>
                    <a:p>
                      <a:pPr marL="285750" indent="-285750">
                        <a:buFont typeface="Arial" panose="020B0604020202020204" pitchFamily="34" charset="0"/>
                        <a:buChar char="•"/>
                      </a:pPr>
                      <a:r>
                        <a:rPr lang="es-CO" dirty="0"/>
                        <a:t>Rango de edad</a:t>
                      </a:r>
                    </a:p>
                    <a:p>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Servicios</a:t>
                      </a:r>
                    </a:p>
                    <a:p>
                      <a:pPr marL="285750" indent="-285750">
                        <a:buFont typeface="Arial" panose="020B0604020202020204" pitchFamily="34" charset="0"/>
                        <a:buChar char="•"/>
                      </a:pPr>
                      <a:r>
                        <a:rPr lang="es-CO" dirty="0"/>
                        <a:t>Fecha Instalación</a:t>
                      </a:r>
                    </a:p>
                    <a:p>
                      <a:pPr marL="285750" indent="-285750">
                        <a:buFont typeface="Arial" panose="020B0604020202020204" pitchFamily="34" charset="0"/>
                        <a:buChar char="•"/>
                      </a:pPr>
                      <a:r>
                        <a:rPr lang="es-CO" dirty="0"/>
                        <a:t>Categoría</a:t>
                      </a:r>
                    </a:p>
                    <a:p>
                      <a:pPr marL="285750" indent="-285750">
                        <a:buFont typeface="Arial" panose="020B0604020202020204" pitchFamily="34" charset="0"/>
                        <a:buChar char="•"/>
                      </a:pPr>
                      <a:r>
                        <a:rPr lang="es-CO" dirty="0"/>
                        <a:t>Estrato</a:t>
                      </a:r>
                    </a:p>
                    <a:p>
                      <a:pPr marL="285750" indent="-285750">
                        <a:buFont typeface="Arial" panose="020B0604020202020204" pitchFamily="34" charset="0"/>
                        <a:buChar char="•"/>
                      </a:pPr>
                      <a:r>
                        <a:rPr lang="es-CO" dirty="0"/>
                        <a:t>Departamento</a:t>
                      </a:r>
                    </a:p>
                    <a:p>
                      <a:pPr marL="285750" indent="-285750">
                        <a:buFont typeface="Arial" panose="020B0604020202020204" pitchFamily="34" charset="0"/>
                        <a:buChar char="•"/>
                      </a:pPr>
                      <a:r>
                        <a:rPr lang="es-CO" dirty="0"/>
                        <a:t>Localidad</a:t>
                      </a:r>
                    </a:p>
                    <a:p>
                      <a:pPr marL="285750" indent="-285750">
                        <a:buFont typeface="Arial" panose="020B0604020202020204" pitchFamily="34" charset="0"/>
                        <a:buChar char="•"/>
                      </a:pPr>
                      <a:r>
                        <a:rPr lang="es-CO" dirty="0"/>
                        <a:t>Segmentación</a:t>
                      </a:r>
                    </a:p>
                    <a:p>
                      <a:pPr marL="285750" indent="-285750">
                        <a:buFont typeface="Arial" panose="020B0604020202020204" pitchFamily="34" charset="0"/>
                        <a:buChar char="•"/>
                      </a:pPr>
                      <a:r>
                        <a:rPr lang="es-CO" dirty="0"/>
                        <a:t>Regional</a:t>
                      </a:r>
                    </a:p>
                    <a:p>
                      <a:pPr marL="285750" indent="-285750">
                        <a:buFont typeface="Arial" panose="020B0604020202020204" pitchFamily="34" charset="0"/>
                        <a:buChar char="•"/>
                      </a:pPr>
                      <a:r>
                        <a:rPr lang="es-CO" dirty="0"/>
                        <a:t>Quejas</a:t>
                      </a:r>
                      <a:endParaRPr lang="en-GB" dirty="0"/>
                    </a:p>
                  </a:txBody>
                  <a:tcPr/>
                </a:tc>
                <a:extLst>
                  <a:ext uri="{0D108BD9-81ED-4DB2-BD59-A6C34878D82A}">
                    <a16:rowId xmlns:a16="http://schemas.microsoft.com/office/drawing/2014/main" val="298067962"/>
                  </a:ext>
                </a:extLst>
              </a:tr>
            </a:tbl>
          </a:graphicData>
        </a:graphic>
      </p:graphicFrame>
      <p:pic>
        <p:nvPicPr>
          <p:cNvPr id="18" name="Graphic 32" descr="Database">
            <a:extLst>
              <a:ext uri="{FF2B5EF4-FFF2-40B4-BE49-F238E27FC236}">
                <a16:creationId xmlns:a16="http://schemas.microsoft.com/office/drawing/2014/main" id="{EB9917F4-C48D-418A-8928-EFCD81E36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6932" y="1948381"/>
            <a:ext cx="952500" cy="914400"/>
          </a:xfrm>
          <a:prstGeom prst="rect">
            <a:avLst/>
          </a:prstGeom>
        </p:spPr>
      </p:pic>
      <p:pic>
        <p:nvPicPr>
          <p:cNvPr id="8" name="Picture 34" descr="Logo Oracle PNG transparente - StickPNG">
            <a:extLst>
              <a:ext uri="{FF2B5EF4-FFF2-40B4-BE49-F238E27FC236}">
                <a16:creationId xmlns:a16="http://schemas.microsoft.com/office/drawing/2014/main" id="{3CBA54A7-7042-441C-B966-67CB66F0D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060" b="43061"/>
          <a:stretch/>
        </p:blipFill>
        <p:spPr bwMode="auto">
          <a:xfrm>
            <a:off x="2529001" y="2900074"/>
            <a:ext cx="1068362" cy="14531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4" descr="Database">
            <a:extLst>
              <a:ext uri="{FF2B5EF4-FFF2-40B4-BE49-F238E27FC236}">
                <a16:creationId xmlns:a16="http://schemas.microsoft.com/office/drawing/2014/main" id="{60DDF1F2-4465-44DA-ACCE-C6270E4FA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2331" y="1860577"/>
            <a:ext cx="901700" cy="914400"/>
          </a:xfrm>
          <a:prstGeom prst="rect">
            <a:avLst/>
          </a:prstGeom>
        </p:spPr>
      </p:pic>
      <p:pic>
        <p:nvPicPr>
          <p:cNvPr id="16" name="Picture 43" descr="Ultimate DevOps Tool Chest | Sql server, Microsoft sql server, Sql">
            <a:extLst>
              <a:ext uri="{FF2B5EF4-FFF2-40B4-BE49-F238E27FC236}">
                <a16:creationId xmlns:a16="http://schemas.microsoft.com/office/drawing/2014/main" id="{CA16EF3D-A960-476F-9580-EEA446EDA2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3" t="32511" r="5248" b="34979"/>
          <a:stretch/>
        </p:blipFill>
        <p:spPr bwMode="auto">
          <a:xfrm>
            <a:off x="5272342" y="2758541"/>
            <a:ext cx="1503747" cy="40489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32" descr="Database">
            <a:extLst>
              <a:ext uri="{FF2B5EF4-FFF2-40B4-BE49-F238E27FC236}">
                <a16:creationId xmlns:a16="http://schemas.microsoft.com/office/drawing/2014/main" id="{D50BEA1B-F282-4A41-B9C5-03C83BCDB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6931" y="1871289"/>
            <a:ext cx="952500" cy="914400"/>
          </a:xfrm>
          <a:prstGeom prst="rect">
            <a:avLst/>
          </a:prstGeom>
        </p:spPr>
      </p:pic>
      <p:pic>
        <p:nvPicPr>
          <p:cNvPr id="11" name="Picture 34" descr="Logo Oracle PNG transparente - StickPNG">
            <a:extLst>
              <a:ext uri="{FF2B5EF4-FFF2-40B4-BE49-F238E27FC236}">
                <a16:creationId xmlns:a16="http://schemas.microsoft.com/office/drawing/2014/main" id="{E9974278-07FD-4072-8B37-2ED8B78D2B9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3060" b="43061"/>
          <a:stretch/>
        </p:blipFill>
        <p:spPr bwMode="auto">
          <a:xfrm>
            <a:off x="8509000" y="2845597"/>
            <a:ext cx="1068362" cy="1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35924"/>
            <a:ext cx="10515600" cy="711200"/>
          </a:xfrm>
        </p:spPr>
        <p:txBody>
          <a:bodyPr/>
          <a:lstStyle/>
          <a:p>
            <a:r>
              <a:rPr lang="es-CO" b="1" dirty="0" err="1">
                <a:solidFill>
                  <a:srgbClr val="59B4D9"/>
                </a:solidFill>
              </a:rPr>
              <a:t>Datasets</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graphicFrame>
        <p:nvGraphicFramePr>
          <p:cNvPr id="3" name="Table 2">
            <a:extLst>
              <a:ext uri="{FF2B5EF4-FFF2-40B4-BE49-F238E27FC236}">
                <a16:creationId xmlns:a16="http://schemas.microsoft.com/office/drawing/2014/main" id="{F67BC235-DDB9-4C3E-A9A0-A8A880427D0A}"/>
              </a:ext>
            </a:extLst>
          </p:cNvPr>
          <p:cNvGraphicFramePr>
            <a:graphicFrameLocks noGrp="1"/>
          </p:cNvGraphicFramePr>
          <p:nvPr>
            <p:extLst>
              <p:ext uri="{D42A27DB-BD31-4B8C-83A1-F6EECF244321}">
                <p14:modId xmlns:p14="http://schemas.microsoft.com/office/powerpoint/2010/main" val="1217254764"/>
              </p:ext>
            </p:extLst>
          </p:nvPr>
        </p:nvGraphicFramePr>
        <p:xfrm>
          <a:off x="1003302" y="3126947"/>
          <a:ext cx="10350498" cy="2317749"/>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a:effectLst/>
                        </a:rPr>
                        <a:t>Tbl_reconocer</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del género y rango de edad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Media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3506494812"/>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90759"/>
                  </a:ext>
                </a:extLst>
              </a:tr>
              <a:tr h="339271">
                <a:tc>
                  <a:txBody>
                    <a:bodyPr/>
                    <a:lstStyle/>
                    <a:p>
                      <a:pPr marL="0" marR="0">
                        <a:lnSpc>
                          <a:spcPct val="107000"/>
                        </a:lnSpc>
                        <a:spcBef>
                          <a:spcPts val="0"/>
                        </a:spcBef>
                        <a:spcAft>
                          <a:spcPts val="0"/>
                        </a:spcAft>
                      </a:pPr>
                      <a:r>
                        <a:rPr lang="es-CO" sz="1800">
                          <a:effectLst/>
                        </a:rPr>
                        <a:t>Tbl_gestion_cartera</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Gestión de los clientes según su cartera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946576309"/>
                  </a:ext>
                </a:extLst>
              </a:tr>
              <a:tr h="282123">
                <a:tc>
                  <a:txBody>
                    <a:bodyPr/>
                    <a:lstStyle/>
                    <a:p>
                      <a:pPr marL="0" marR="0">
                        <a:lnSpc>
                          <a:spcPct val="107000"/>
                        </a:lnSpc>
                        <a:spcBef>
                          <a:spcPts val="0"/>
                        </a:spcBef>
                        <a:spcAft>
                          <a:spcPts val="0"/>
                        </a:spcAft>
                      </a:pPr>
                      <a:r>
                        <a:rPr lang="es-CO" sz="1800" dirty="0" err="1">
                          <a:effectLst/>
                        </a:rPr>
                        <a:t>Tbl_asignaciones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Asignación de los clientes según la cartera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7430901"/>
                  </a:ext>
                </a:extLst>
              </a:tr>
            </a:tbl>
          </a:graphicData>
        </a:graphic>
      </p:graphicFrame>
      <p:pic>
        <p:nvPicPr>
          <p:cNvPr id="4098" name="Picture 2" descr="Baidu Research Open-Access Dataset - Introduction">
            <a:extLst>
              <a:ext uri="{FF2B5EF4-FFF2-40B4-BE49-F238E27FC236}">
                <a16:creationId xmlns:a16="http://schemas.microsoft.com/office/drawing/2014/main" id="{0A0C98DA-508F-45BD-A5BC-61F07433A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40C5AC-EB81-4F07-B507-48145E282048}"/>
              </a:ext>
            </a:extLst>
          </p:cNvPr>
          <p:cNvSpPr txBox="1"/>
          <p:nvPr/>
        </p:nvSpPr>
        <p:spPr>
          <a:xfrm>
            <a:off x="2956123" y="1721105"/>
            <a:ext cx="7086363" cy="369332"/>
          </a:xfrm>
          <a:prstGeom prst="rect">
            <a:avLst/>
          </a:prstGeom>
          <a:noFill/>
        </p:spPr>
        <p:txBody>
          <a:bodyPr wrap="none" rtlCol="0">
            <a:spAutoFit/>
          </a:bodyPr>
          <a:lstStyle/>
          <a:p>
            <a:r>
              <a:rPr lang="es-CO" dirty="0"/>
              <a:t>Los Data Set que fueron evaluados para este proyecto integrador fueron:</a:t>
            </a:r>
            <a:endParaRPr lang="en-GB" dirty="0"/>
          </a:p>
        </p:txBody>
      </p:sp>
    </p:spTree>
    <p:extLst>
      <p:ext uri="{BB962C8B-B14F-4D97-AF65-F5344CB8AC3E}">
        <p14:creationId xmlns:p14="http://schemas.microsoft.com/office/powerpoint/2010/main" val="364812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679E0E-CB59-46D9-A98F-06774BF5B182}"/>
              </a:ext>
            </a:extLst>
          </p:cNvPr>
          <p:cNvSpPr>
            <a:spLocks noGrp="1"/>
          </p:cNvSpPr>
          <p:nvPr>
            <p:ph type="title"/>
          </p:nvPr>
        </p:nvSpPr>
        <p:spPr>
          <a:xfrm>
            <a:off x="838200" y="135924"/>
            <a:ext cx="10515600" cy="711200"/>
          </a:xfrm>
        </p:spPr>
        <p:txBody>
          <a:bodyPr/>
          <a:lstStyle/>
          <a:p>
            <a:r>
              <a:rPr lang="es-CO" b="1" dirty="0">
                <a:solidFill>
                  <a:srgbClr val="59B4D9"/>
                </a:solidFill>
              </a:rPr>
              <a:t>Diseño </a:t>
            </a:r>
            <a:r>
              <a:rPr lang="es-CO" b="1" dirty="0" err="1">
                <a:solidFill>
                  <a:srgbClr val="59B4D9"/>
                </a:solidFill>
              </a:rPr>
              <a:t>Datalake</a:t>
            </a:r>
            <a:endParaRPr lang="en-GB" b="1" dirty="0">
              <a:solidFill>
                <a:srgbClr val="59B4D9"/>
              </a:solidFill>
            </a:endParaRPr>
          </a:p>
        </p:txBody>
      </p:sp>
      <p:cxnSp>
        <p:nvCxnSpPr>
          <p:cNvPr id="11" name="Straight Connector 10">
            <a:extLst>
              <a:ext uri="{FF2B5EF4-FFF2-40B4-BE49-F238E27FC236}">
                <a16:creationId xmlns:a16="http://schemas.microsoft.com/office/drawing/2014/main" id="{4E6ED1F6-9302-47B3-B3C3-725C310C17C1}"/>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63FCA153-0D34-4A76-959B-35D28D396C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237" b="43232"/>
          <a:stretch/>
        </p:blipFill>
        <p:spPr>
          <a:xfrm>
            <a:off x="0" y="1602418"/>
            <a:ext cx="12068171" cy="4245932"/>
          </a:xfrm>
        </p:spPr>
      </p:pic>
    </p:spTree>
    <p:extLst>
      <p:ext uri="{BB962C8B-B14F-4D97-AF65-F5344CB8AC3E}">
        <p14:creationId xmlns:p14="http://schemas.microsoft.com/office/powerpoint/2010/main" val="14209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2"/>
            <a:ext cx="9048750" cy="646331"/>
          </a:xfrm>
          <a:prstGeom prst="rect">
            <a:avLst/>
          </a:prstGeom>
          <a:noFill/>
        </p:spPr>
        <p:txBody>
          <a:bodyPr wrap="square" rtlCol="0">
            <a:spAutoFit/>
          </a:bodyPr>
          <a:lstStyle/>
          <a:p>
            <a:r>
              <a:rPr lang="es-CO" dirty="0"/>
              <a:t>También se puede observar el numero de meses que han tenido servicio en los contratos, donde se puede observar que la mayoría tienen 12 meses </a:t>
            </a:r>
            <a:endParaRPr lang="en-GB" dirty="0"/>
          </a:p>
        </p:txBody>
      </p:sp>
      <p:sp>
        <p:nvSpPr>
          <p:cNvPr id="10" name="TextBox 9">
            <a:extLst>
              <a:ext uri="{FF2B5EF4-FFF2-40B4-BE49-F238E27FC236}">
                <a16:creationId xmlns:a16="http://schemas.microsoft.com/office/drawing/2014/main" id="{75F4446D-4514-4452-AFB5-987289D5971C}"/>
              </a:ext>
            </a:extLst>
          </p:cNvPr>
          <p:cNvSpPr txBox="1"/>
          <p:nvPr/>
        </p:nvSpPr>
        <p:spPr>
          <a:xfrm>
            <a:off x="838200" y="1270385"/>
            <a:ext cx="9048750" cy="369332"/>
          </a:xfrm>
          <a:prstGeom prst="rect">
            <a:avLst/>
          </a:prstGeom>
          <a:noFill/>
        </p:spPr>
        <p:txBody>
          <a:bodyPr wrap="square" rtlCol="0">
            <a:spAutoFit/>
          </a:bodyPr>
          <a:lstStyle/>
          <a:p>
            <a:r>
              <a:rPr lang="es-CO" dirty="0"/>
              <a:t>Existe un total de 5.548.249 con un total de 58 atributos cuantitativos y cualitativos </a:t>
            </a:r>
            <a:endParaRPr lang="en-GB" dirty="0"/>
          </a:p>
        </p:txBody>
      </p:sp>
      <p:pic>
        <p:nvPicPr>
          <p:cNvPr id="12" name="Picture 11">
            <a:extLst>
              <a:ext uri="{FF2B5EF4-FFF2-40B4-BE49-F238E27FC236}">
                <a16:creationId xmlns:a16="http://schemas.microsoft.com/office/drawing/2014/main" id="{9D96097C-B046-42AE-AD7F-5B3B36FBDC5A}"/>
              </a:ext>
            </a:extLst>
          </p:cNvPr>
          <p:cNvPicPr>
            <a:picLocks noChangeAspect="1"/>
          </p:cNvPicPr>
          <p:nvPr/>
        </p:nvPicPr>
        <p:blipFill rotWithShape="1">
          <a:blip r:embed="rId2"/>
          <a:srcRect l="1699" b="2330"/>
          <a:stretch/>
        </p:blipFill>
        <p:spPr>
          <a:xfrm>
            <a:off x="3043237" y="2807518"/>
            <a:ext cx="4731747" cy="3183707"/>
          </a:xfrm>
          <a:prstGeom prst="rect">
            <a:avLst/>
          </a:prstGeom>
        </p:spPr>
      </p:pic>
    </p:spTree>
    <p:extLst>
      <p:ext uri="{BB962C8B-B14F-4D97-AF65-F5344CB8AC3E}">
        <p14:creationId xmlns:p14="http://schemas.microsoft.com/office/powerpoint/2010/main" val="380177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1"/>
            <a:ext cx="3286125" cy="2031325"/>
          </a:xfrm>
          <a:prstGeom prst="rect">
            <a:avLst/>
          </a:prstGeom>
          <a:noFill/>
        </p:spPr>
        <p:txBody>
          <a:bodyPr wrap="square" rtlCol="0">
            <a:spAutoFit/>
          </a:bodyPr>
          <a:lstStyle/>
          <a:p>
            <a:r>
              <a:rPr lang="es-CO" dirty="0"/>
              <a:t>Dentro de la exploración de los datos del vector fijo se pude determinar, que la región que tiene mayor parcelación, es el Noroccidente con un 52,8%, seguido por el eje cafetero con 13,9%:</a:t>
            </a:r>
            <a:endParaRPr lang="en-GB" dirty="0"/>
          </a:p>
        </p:txBody>
      </p:sp>
      <p:pic>
        <p:nvPicPr>
          <p:cNvPr id="7" name="Picture 6">
            <a:extLst>
              <a:ext uri="{FF2B5EF4-FFF2-40B4-BE49-F238E27FC236}">
                <a16:creationId xmlns:a16="http://schemas.microsoft.com/office/drawing/2014/main" id="{8ED89E98-3F92-4649-8866-BA1FE82F36AA}"/>
              </a:ext>
            </a:extLst>
          </p:cNvPr>
          <p:cNvPicPr>
            <a:picLocks noChangeAspect="1"/>
          </p:cNvPicPr>
          <p:nvPr/>
        </p:nvPicPr>
        <p:blipFill>
          <a:blip r:embed="rId2"/>
          <a:stretch>
            <a:fillRect/>
          </a:stretch>
        </p:blipFill>
        <p:spPr>
          <a:xfrm>
            <a:off x="4124325" y="1207887"/>
            <a:ext cx="7745873" cy="5650112"/>
          </a:xfrm>
          <a:prstGeom prst="rect">
            <a:avLst/>
          </a:prstGeom>
        </p:spPr>
      </p:pic>
    </p:spTree>
    <p:extLst>
      <p:ext uri="{BB962C8B-B14F-4D97-AF65-F5344CB8AC3E}">
        <p14:creationId xmlns:p14="http://schemas.microsoft.com/office/powerpoint/2010/main" val="35555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Agenda</a:t>
            </a:r>
          </a:p>
        </p:txBody>
      </p:sp>
      <p:sp>
        <p:nvSpPr>
          <p:cNvPr id="144" name="Rectangle 14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6" name="Rectangle 14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411479" y="2688336"/>
            <a:ext cx="4498848" cy="3584448"/>
          </a:xfrm>
        </p:spPr>
        <p:txBody>
          <a:bodyPr anchor="t">
            <a:normAutofit/>
          </a:bodyPr>
          <a:lstStyle/>
          <a:p>
            <a:pPr marL="457200" indent="-457200">
              <a:buFont typeface="+mj-lt"/>
              <a:buAutoNum type="arabicPeriod"/>
            </a:pPr>
            <a:r>
              <a:rPr lang="es-CO" sz="1800" dirty="0"/>
              <a:t>Cual es la metodología usada</a:t>
            </a:r>
          </a:p>
          <a:p>
            <a:pPr marL="457200" indent="-457200">
              <a:buFont typeface="+mj-lt"/>
              <a:buAutoNum type="arabicPeriod"/>
            </a:pPr>
            <a:r>
              <a:rPr lang="es-CO" sz="1800" dirty="0"/>
              <a:t>Por qué el perfilamientos de clientes es importante?</a:t>
            </a:r>
          </a:p>
          <a:p>
            <a:pPr marL="457200" indent="-457200">
              <a:buFont typeface="+mj-lt"/>
              <a:buAutoNum type="arabicPeriod"/>
            </a:pPr>
            <a:r>
              <a:rPr lang="es-CO" sz="1800" dirty="0"/>
              <a:t>Cuales son nuestros recursos</a:t>
            </a:r>
          </a:p>
          <a:p>
            <a:pPr marL="457200" indent="-457200">
              <a:buFont typeface="+mj-lt"/>
              <a:buAutoNum type="arabicPeriod"/>
            </a:pPr>
            <a:r>
              <a:rPr lang="es-CO" sz="1800" dirty="0"/>
              <a:t>Que transformaciones requiera nuestros datos</a:t>
            </a:r>
          </a:p>
          <a:p>
            <a:pPr marL="457200" indent="-457200">
              <a:buFont typeface="+mj-lt"/>
              <a:buAutoNum type="arabicPeriod"/>
            </a:pPr>
            <a:r>
              <a:rPr lang="es-CO" sz="1800" dirty="0"/>
              <a:t>Ciclo de los datos </a:t>
            </a:r>
          </a:p>
          <a:p>
            <a:pPr marL="457200" indent="-457200">
              <a:buFont typeface="+mj-lt"/>
              <a:buAutoNum type="arabicPeriod"/>
            </a:pPr>
            <a:r>
              <a:rPr lang="es-CO" sz="1800" dirty="0"/>
              <a:t>Análisis del modelo</a:t>
            </a:r>
          </a:p>
          <a:p>
            <a:pPr marL="457200" indent="-457200">
              <a:buFont typeface="+mj-lt"/>
              <a:buAutoNum type="arabicPeriod"/>
            </a:pPr>
            <a:r>
              <a:rPr lang="es-CO" sz="1800" dirty="0"/>
              <a:t>Revisión final del modelo y próximos pasos</a:t>
            </a:r>
          </a:p>
        </p:txBody>
      </p:sp>
      <p:pic>
        <p:nvPicPr>
          <p:cNvPr id="9" name="Picture 8">
            <a:extLst>
              <a:ext uri="{FF2B5EF4-FFF2-40B4-BE49-F238E27FC236}">
                <a16:creationId xmlns:a16="http://schemas.microsoft.com/office/drawing/2014/main" id="{F51F02E3-4373-4515-83D8-22916B28AB7A}"/>
              </a:ext>
            </a:extLst>
          </p:cNvPr>
          <p:cNvPicPr>
            <a:picLocks noChangeAspect="1"/>
          </p:cNvPicPr>
          <p:nvPr/>
        </p:nvPicPr>
        <p:blipFill rotWithShape="1">
          <a:blip r:embed="rId2"/>
          <a:srcRect l="19133" r="4831"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737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D5564E-1FCD-4B25-A293-5D6B2F562324}"/>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95825EE3-592C-42D4-A229-10F826493B86}"/>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0E02C49B-0E0E-4713-B304-1465EFDCB60A}"/>
              </a:ext>
            </a:extLst>
          </p:cNvPr>
          <p:cNvSpPr txBox="1"/>
          <p:nvPr/>
        </p:nvSpPr>
        <p:spPr>
          <a:xfrm>
            <a:off x="838200" y="1138707"/>
            <a:ext cx="4953000" cy="646331"/>
          </a:xfrm>
          <a:prstGeom prst="rect">
            <a:avLst/>
          </a:prstGeom>
          <a:noFill/>
        </p:spPr>
        <p:txBody>
          <a:bodyPr wrap="square" rtlCol="0">
            <a:spAutoFit/>
          </a:bodyPr>
          <a:lstStyle/>
          <a:p>
            <a:r>
              <a:rPr lang="es-CO" dirty="0"/>
              <a:t>Dentro de los días de pagos mas populares se encuentra los principios de mes y el día 15:</a:t>
            </a:r>
            <a:endParaRPr lang="en-GB" dirty="0"/>
          </a:p>
        </p:txBody>
      </p:sp>
      <p:pic>
        <p:nvPicPr>
          <p:cNvPr id="7" name="Picture 6">
            <a:extLst>
              <a:ext uri="{FF2B5EF4-FFF2-40B4-BE49-F238E27FC236}">
                <a16:creationId xmlns:a16="http://schemas.microsoft.com/office/drawing/2014/main" id="{6D773C9D-509A-4F79-8366-9B95A57ED2F1}"/>
              </a:ext>
            </a:extLst>
          </p:cNvPr>
          <p:cNvPicPr>
            <a:picLocks noChangeAspect="1"/>
          </p:cNvPicPr>
          <p:nvPr/>
        </p:nvPicPr>
        <p:blipFill rotWithShape="1">
          <a:blip r:embed="rId2"/>
          <a:srcRect l="1299" t="1093" r="2227" b="2733"/>
          <a:stretch/>
        </p:blipFill>
        <p:spPr>
          <a:xfrm>
            <a:off x="714375" y="2066926"/>
            <a:ext cx="4648200" cy="3146472"/>
          </a:xfrm>
          <a:prstGeom prst="rect">
            <a:avLst/>
          </a:prstGeom>
        </p:spPr>
      </p:pic>
      <p:pic>
        <p:nvPicPr>
          <p:cNvPr id="8" name="Picture 7">
            <a:extLst>
              <a:ext uri="{FF2B5EF4-FFF2-40B4-BE49-F238E27FC236}">
                <a16:creationId xmlns:a16="http://schemas.microsoft.com/office/drawing/2014/main" id="{9986C246-555C-452A-B063-3994025F9B9C}"/>
              </a:ext>
            </a:extLst>
          </p:cNvPr>
          <p:cNvPicPr>
            <a:picLocks noChangeAspect="1"/>
          </p:cNvPicPr>
          <p:nvPr/>
        </p:nvPicPr>
        <p:blipFill rotWithShape="1">
          <a:blip r:embed="rId3"/>
          <a:srcRect l="603"/>
          <a:stretch/>
        </p:blipFill>
        <p:spPr>
          <a:xfrm>
            <a:off x="5791200" y="1914094"/>
            <a:ext cx="6048375" cy="4353978"/>
          </a:xfrm>
          <a:prstGeom prst="rect">
            <a:avLst/>
          </a:prstGeom>
        </p:spPr>
      </p:pic>
      <p:sp>
        <p:nvSpPr>
          <p:cNvPr id="9" name="TextBox 8">
            <a:extLst>
              <a:ext uri="{FF2B5EF4-FFF2-40B4-BE49-F238E27FC236}">
                <a16:creationId xmlns:a16="http://schemas.microsoft.com/office/drawing/2014/main" id="{61AA5922-2FFF-4BB5-B984-A218E551C462}"/>
              </a:ext>
            </a:extLst>
          </p:cNvPr>
          <p:cNvSpPr txBox="1"/>
          <p:nvPr/>
        </p:nvSpPr>
        <p:spPr>
          <a:xfrm>
            <a:off x="6400800" y="1138706"/>
            <a:ext cx="4953000" cy="923330"/>
          </a:xfrm>
          <a:prstGeom prst="rect">
            <a:avLst/>
          </a:prstGeom>
          <a:noFill/>
        </p:spPr>
        <p:txBody>
          <a:bodyPr wrap="square" rtlCol="0">
            <a:spAutoFit/>
          </a:bodyPr>
          <a:lstStyle/>
          <a:p>
            <a:r>
              <a:rPr lang="es-CO" dirty="0"/>
              <a:t>Uno de las formas de pago mas populares son: PSE 18%, Gana en línea con 17% y seguido de Bancolombia con 9%</a:t>
            </a:r>
            <a:endParaRPr lang="en-GB" dirty="0"/>
          </a:p>
        </p:txBody>
      </p:sp>
    </p:spTree>
    <p:extLst>
      <p:ext uri="{BB962C8B-B14F-4D97-AF65-F5344CB8AC3E}">
        <p14:creationId xmlns:p14="http://schemas.microsoft.com/office/powerpoint/2010/main" val="42010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1D0B2-AFBD-4B78-9BE6-168FAD4D7D4F}"/>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04B97529-63FE-4598-B388-DF7FC9A7D477}"/>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69692E8A-D48A-4211-926B-5B50D3C723AD}"/>
              </a:ext>
            </a:extLst>
          </p:cNvPr>
          <p:cNvPicPr>
            <a:picLocks noChangeAspect="1"/>
          </p:cNvPicPr>
          <p:nvPr/>
        </p:nvPicPr>
        <p:blipFill rotWithShape="1">
          <a:blip r:embed="rId2"/>
          <a:srcRect l="581" t="713" r="1323"/>
          <a:stretch/>
        </p:blipFill>
        <p:spPr>
          <a:xfrm>
            <a:off x="2240162" y="1883377"/>
            <a:ext cx="7084812" cy="4838699"/>
          </a:xfrm>
          <a:prstGeom prst="rect">
            <a:avLst/>
          </a:prstGeom>
        </p:spPr>
      </p:pic>
      <p:sp>
        <p:nvSpPr>
          <p:cNvPr id="7" name="TextBox 6">
            <a:extLst>
              <a:ext uri="{FF2B5EF4-FFF2-40B4-BE49-F238E27FC236}">
                <a16:creationId xmlns:a16="http://schemas.microsoft.com/office/drawing/2014/main" id="{EF36B784-67F0-4FD6-B899-CBA032968839}"/>
              </a:ext>
            </a:extLst>
          </p:cNvPr>
          <p:cNvSpPr txBox="1"/>
          <p:nvPr/>
        </p:nvSpPr>
        <p:spPr>
          <a:xfrm>
            <a:off x="838199" y="1138708"/>
            <a:ext cx="10658475" cy="369332"/>
          </a:xfrm>
          <a:prstGeom prst="rect">
            <a:avLst/>
          </a:prstGeom>
          <a:noFill/>
        </p:spPr>
        <p:txBody>
          <a:bodyPr wrap="square" rtlCol="0">
            <a:spAutoFit/>
          </a:bodyPr>
          <a:lstStyle/>
          <a:p>
            <a:r>
              <a:rPr lang="es-CO" dirty="0"/>
              <a:t>La calificación por contrato, muestra que 36,5% son de pago Excelente, y 23,84% son clasificados como buenos</a:t>
            </a:r>
            <a:endParaRPr lang="en-GB" dirty="0"/>
          </a:p>
        </p:txBody>
      </p:sp>
    </p:spTree>
    <p:extLst>
      <p:ext uri="{BB962C8B-B14F-4D97-AF65-F5344CB8AC3E}">
        <p14:creationId xmlns:p14="http://schemas.microsoft.com/office/powerpoint/2010/main" val="7439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B2A1A6-3BF7-44A8-8D6B-4D5999F28B2E}"/>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27303922-8BD0-4785-8DF0-33BD9C464F6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B094EFBA-E90E-4963-8D1D-5965F7DA0128}"/>
              </a:ext>
            </a:extLst>
          </p:cNvPr>
          <p:cNvPicPr>
            <a:picLocks noChangeAspect="1"/>
          </p:cNvPicPr>
          <p:nvPr/>
        </p:nvPicPr>
        <p:blipFill>
          <a:blip r:embed="rId2"/>
          <a:stretch>
            <a:fillRect/>
          </a:stretch>
        </p:blipFill>
        <p:spPr>
          <a:xfrm>
            <a:off x="2556917" y="1785039"/>
            <a:ext cx="7221038" cy="4854821"/>
          </a:xfrm>
          <a:prstGeom prst="rect">
            <a:avLst/>
          </a:prstGeom>
        </p:spPr>
      </p:pic>
      <p:sp>
        <p:nvSpPr>
          <p:cNvPr id="9" name="TextBox 8">
            <a:extLst>
              <a:ext uri="{FF2B5EF4-FFF2-40B4-BE49-F238E27FC236}">
                <a16:creationId xmlns:a16="http://schemas.microsoft.com/office/drawing/2014/main" id="{30BC1540-A755-42F8-8B4E-C036A0EE50D2}"/>
              </a:ext>
            </a:extLst>
          </p:cNvPr>
          <p:cNvSpPr txBox="1"/>
          <p:nvPr/>
        </p:nvSpPr>
        <p:spPr>
          <a:xfrm>
            <a:off x="838199" y="1138708"/>
            <a:ext cx="10658475" cy="646331"/>
          </a:xfrm>
          <a:prstGeom prst="rect">
            <a:avLst/>
          </a:prstGeom>
          <a:noFill/>
        </p:spPr>
        <p:txBody>
          <a:bodyPr wrap="square" rtlCol="0">
            <a:spAutoFit/>
          </a:bodyPr>
          <a:lstStyle/>
          <a:p>
            <a:r>
              <a:rPr lang="es-CO" dirty="0"/>
              <a:t>Tigo tiene 3 tipo de calificación para cada contrato: Por Cliente, Contrato y por Servicio. Donde se puede observar que 60% de los clientes tienen un pago oportuno</a:t>
            </a:r>
            <a:endParaRPr lang="en-GB" dirty="0"/>
          </a:p>
        </p:txBody>
      </p:sp>
    </p:spTree>
    <p:extLst>
      <p:ext uri="{BB962C8B-B14F-4D97-AF65-F5344CB8AC3E}">
        <p14:creationId xmlns:p14="http://schemas.microsoft.com/office/powerpoint/2010/main" val="10043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A0A1A2"/>
                </a:solidFill>
              </a:rPr>
              <a:t>Data </a:t>
            </a:r>
            <a:br>
              <a:rPr lang="en-US" sz="4000" b="1" dirty="0">
                <a:solidFill>
                  <a:srgbClr val="A0A1A2"/>
                </a:solidFill>
              </a:rPr>
            </a:br>
            <a:r>
              <a:rPr lang="en-US" sz="4000" b="1" dirty="0">
                <a:solidFill>
                  <a:srgbClr val="A0A1A2"/>
                </a:solidFill>
              </a:rPr>
              <a:t>Preparation</a:t>
            </a:r>
          </a:p>
        </p:txBody>
      </p:sp>
      <p:pic>
        <p:nvPicPr>
          <p:cNvPr id="7" name="Picture 6">
            <a:extLst>
              <a:ext uri="{FF2B5EF4-FFF2-40B4-BE49-F238E27FC236}">
                <a16:creationId xmlns:a16="http://schemas.microsoft.com/office/drawing/2014/main" id="{8445576B-AF95-4D42-B151-F62DFE5AE665}"/>
              </a:ext>
            </a:extLst>
          </p:cNvPr>
          <p:cNvPicPr>
            <a:picLocks noChangeAspect="1"/>
          </p:cNvPicPr>
          <p:nvPr/>
        </p:nvPicPr>
        <p:blipFill rotWithShape="1">
          <a:blip r:embed="rId2"/>
          <a:srcRect t="412" r="-1" b="13237"/>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9" name="Picture 2" descr="Microsoft's machine learning tools for developers get smarter ...">
            <a:extLst>
              <a:ext uri="{FF2B5EF4-FFF2-40B4-BE49-F238E27FC236}">
                <a16:creationId xmlns:a16="http://schemas.microsoft.com/office/drawing/2014/main" id="{65F4FC64-A994-42F0-ADD5-CD06846B8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 r="2262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los datos</a:t>
            </a:r>
          </a:p>
          <a:p>
            <a:pPr marL="457200" indent="-457200">
              <a:buFont typeface="+mj-lt"/>
              <a:buAutoNum type="arabicPeriod"/>
            </a:pPr>
            <a:r>
              <a:rPr lang="es-CO" sz="2000" dirty="0"/>
              <a:t>Preparación de datos LDA</a:t>
            </a:r>
          </a:p>
          <a:p>
            <a:pPr marL="457200" indent="-457200">
              <a:buFont typeface="+mj-lt"/>
              <a:buAutoNum type="arabicPeriod"/>
            </a:pPr>
            <a:r>
              <a:rPr lang="es-CO" sz="2000" dirty="0"/>
              <a:t>Limpieza de datos clasificación </a:t>
            </a:r>
          </a:p>
        </p:txBody>
      </p:sp>
    </p:spTree>
    <p:extLst>
      <p:ext uri="{BB962C8B-B14F-4D97-AF65-F5344CB8AC3E}">
        <p14:creationId xmlns:p14="http://schemas.microsoft.com/office/powerpoint/2010/main" val="34849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Seleccionar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6" name="Picture 2" descr="Baidu Research Open-Access Dataset - Introduction">
            <a:extLst>
              <a:ext uri="{FF2B5EF4-FFF2-40B4-BE49-F238E27FC236}">
                <a16:creationId xmlns:a16="http://schemas.microsoft.com/office/drawing/2014/main" id="{9E300023-0031-4B4E-93BF-3FB05879A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EB2EB0-09D5-4FD4-A986-DD8B1BF327B8}"/>
              </a:ext>
            </a:extLst>
          </p:cNvPr>
          <p:cNvSpPr txBox="1"/>
          <p:nvPr/>
        </p:nvSpPr>
        <p:spPr>
          <a:xfrm>
            <a:off x="2956123" y="1721105"/>
            <a:ext cx="8196731" cy="369332"/>
          </a:xfrm>
          <a:prstGeom prst="rect">
            <a:avLst/>
          </a:prstGeom>
          <a:noFill/>
        </p:spPr>
        <p:txBody>
          <a:bodyPr wrap="none" rtlCol="0">
            <a:spAutoFit/>
          </a:bodyPr>
          <a:lstStyle/>
          <a:p>
            <a:r>
              <a:rPr lang="es-CO" dirty="0"/>
              <a:t>Los Data Set que seleccionados para ser evaluados para este proyecto integrador son:</a:t>
            </a:r>
            <a:endParaRPr lang="en-GB" dirty="0"/>
          </a:p>
        </p:txBody>
      </p:sp>
      <p:graphicFrame>
        <p:nvGraphicFramePr>
          <p:cNvPr id="8" name="Table 7">
            <a:extLst>
              <a:ext uri="{FF2B5EF4-FFF2-40B4-BE49-F238E27FC236}">
                <a16:creationId xmlns:a16="http://schemas.microsoft.com/office/drawing/2014/main" id="{F52297A6-CE6E-45C0-AC0F-3DD48067A930}"/>
              </a:ext>
            </a:extLst>
          </p:cNvPr>
          <p:cNvGraphicFramePr>
            <a:graphicFrameLocks noGrp="1"/>
          </p:cNvGraphicFramePr>
          <p:nvPr>
            <p:extLst>
              <p:ext uri="{D42A27DB-BD31-4B8C-83A1-F6EECF244321}">
                <p14:modId xmlns:p14="http://schemas.microsoft.com/office/powerpoint/2010/main" val="4033017945"/>
              </p:ext>
            </p:extLst>
          </p:nvPr>
        </p:nvGraphicFramePr>
        <p:xfrm>
          <a:off x="1003302" y="3126947"/>
          <a:ext cx="10350498" cy="1357084"/>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259690759"/>
                  </a:ext>
                </a:extLst>
              </a:tr>
            </a:tbl>
          </a:graphicData>
        </a:graphic>
      </p:graphicFrame>
    </p:spTree>
    <p:extLst>
      <p:ext uri="{BB962C8B-B14F-4D97-AF65-F5344CB8AC3E}">
        <p14:creationId xmlns:p14="http://schemas.microsoft.com/office/powerpoint/2010/main" val="405613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Preparación de datos LDA</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20C9A196-8C01-4E94-B562-70797154BC04}"/>
              </a:ext>
            </a:extLst>
          </p:cNvPr>
          <p:cNvSpPr txBox="1"/>
          <p:nvPr/>
        </p:nvSpPr>
        <p:spPr>
          <a:xfrm>
            <a:off x="1104900" y="1388150"/>
            <a:ext cx="9886950" cy="2031325"/>
          </a:xfrm>
          <a:prstGeom prst="rect">
            <a:avLst/>
          </a:prstGeom>
          <a:noFill/>
        </p:spPr>
        <p:txBody>
          <a:bodyPr wrap="square" rtlCol="0">
            <a:spAutoFit/>
          </a:bodyPr>
          <a:lstStyle/>
          <a:p>
            <a:r>
              <a:rPr lang="es-CO" dirty="0"/>
              <a:t>Con el fin de poder generar un modelo en el cual se pueda identificar los tópicos que son prominentes en la base de datos de quejas de los clientes de Tigo. </a:t>
            </a:r>
            <a:endParaRPr lang="en-GB" dirty="0"/>
          </a:p>
          <a:p>
            <a:r>
              <a:rPr lang="es-CO" dirty="0"/>
              <a:t>Por esta razón, se debe realizar una preparación de los datos que incluye la eliminación de puntuación, caracteres especiales, adicional:</a:t>
            </a:r>
            <a:endParaRPr lang="en-GB" dirty="0"/>
          </a:p>
          <a:p>
            <a:pPr marL="285750" lvl="0" indent="-285750">
              <a:buFont typeface="Arial" panose="020B0604020202020204" pitchFamily="34" charset="0"/>
              <a:buChar char="•"/>
            </a:pPr>
            <a:r>
              <a:rPr lang="es-CO" dirty="0" err="1"/>
              <a:t>Tokenizacion</a:t>
            </a:r>
            <a:r>
              <a:rPr lang="es-CO" dirty="0"/>
              <a:t> por medio de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Generación de </a:t>
            </a:r>
            <a:r>
              <a:rPr lang="es-CO" dirty="0" err="1"/>
              <a:t>bigram</a:t>
            </a:r>
            <a:r>
              <a:rPr lang="es-CO" dirty="0"/>
              <a:t> y </a:t>
            </a:r>
            <a:r>
              <a:rPr lang="es-CO" dirty="0" err="1"/>
              <a:t>Trigram</a:t>
            </a:r>
            <a:r>
              <a:rPr lang="es-CO" dirty="0"/>
              <a:t> con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Eliminación de </a:t>
            </a:r>
            <a:r>
              <a:rPr lang="es-CO" dirty="0" err="1"/>
              <a:t>Stopwords</a:t>
            </a:r>
            <a:r>
              <a:rPr lang="es-CO" dirty="0"/>
              <a:t> y Lematización con la librería </a:t>
            </a:r>
            <a:r>
              <a:rPr lang="es-CO" dirty="0" err="1"/>
              <a:t>gensim</a:t>
            </a:r>
            <a:r>
              <a:rPr lang="es-CO" dirty="0"/>
              <a:t> </a:t>
            </a:r>
            <a:endParaRPr lang="en-GB" dirty="0"/>
          </a:p>
        </p:txBody>
      </p:sp>
      <p:pic>
        <p:nvPicPr>
          <p:cNvPr id="2052" name="Picture 4" descr="Machine learning | Maka solutions">
            <a:extLst>
              <a:ext uri="{FF2B5EF4-FFF2-40B4-BE49-F238E27FC236}">
                <a16:creationId xmlns:a16="http://schemas.microsoft.com/office/drawing/2014/main" id="{54C30BD3-F1BE-4B66-A54D-EC5520FE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568" y="3797974"/>
            <a:ext cx="6900863" cy="261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Limpieza de datos Clasificación </a:t>
            </a:r>
          </a:p>
        </p:txBody>
      </p:sp>
      <p:cxnSp>
        <p:nvCxnSpPr>
          <p:cNvPr id="5"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D2B822EC-BFE8-4691-8D02-031927610F6D}"/>
              </a:ext>
            </a:extLst>
          </p:cNvPr>
          <p:cNvSpPr txBox="1"/>
          <p:nvPr/>
        </p:nvSpPr>
        <p:spPr>
          <a:xfrm>
            <a:off x="1104900" y="1388150"/>
            <a:ext cx="5676900" cy="4524315"/>
          </a:xfrm>
          <a:prstGeom prst="rect">
            <a:avLst/>
          </a:prstGeom>
          <a:noFill/>
        </p:spPr>
        <p:txBody>
          <a:bodyPr wrap="square" rtlCol="0">
            <a:spAutoFit/>
          </a:bodyPr>
          <a:lstStyle/>
          <a:p>
            <a:r>
              <a:rPr lang="es-CO" dirty="0"/>
              <a:t>Se establece una medida de centralidad para los </a:t>
            </a:r>
            <a:r>
              <a:rPr lang="es-CO" i="1" dirty="0"/>
              <a:t>n</a:t>
            </a:r>
            <a:r>
              <a:rPr lang="es-CO" dirty="0"/>
              <a:t> productos que contienen los clientes y a partir de esta medida recrear la variable de interés de la siguiente manera:</a:t>
            </a:r>
          </a:p>
          <a:p>
            <a:endParaRPr lang="en-GB" dirty="0"/>
          </a:p>
          <a:p>
            <a:r>
              <a:rPr lang="es-CO" dirty="0"/>
              <a:t>Calificación del producto: valores entre [0 - 100]</a:t>
            </a:r>
          </a:p>
          <a:p>
            <a:endParaRPr lang="en-GB" dirty="0"/>
          </a:p>
          <a:p>
            <a:r>
              <a:rPr lang="es-CO" dirty="0"/>
              <a:t>Nueva variable de interés: </a:t>
            </a:r>
            <a:endParaRPr lang="en-GB" dirty="0"/>
          </a:p>
          <a:p>
            <a:pPr marL="285750" lvl="0" indent="-285750">
              <a:buFont typeface="Arial" panose="020B0604020202020204" pitchFamily="34" charset="0"/>
              <a:buChar char="•"/>
            </a:pPr>
            <a:r>
              <a:rPr lang="es-CO" dirty="0"/>
              <a:t>No pago: valores entre</a:t>
            </a:r>
            <a:r>
              <a:rPr lang="es-CO" b="1" dirty="0"/>
              <a:t> [0 – 50]</a:t>
            </a:r>
            <a:endParaRPr lang="en-GB" b="1" dirty="0"/>
          </a:p>
          <a:p>
            <a:pPr marL="285750" lvl="0" indent="-285750">
              <a:buFont typeface="Arial" panose="020B0604020202020204" pitchFamily="34" charset="0"/>
              <a:buChar char="•"/>
            </a:pPr>
            <a:r>
              <a:rPr lang="es-CO" dirty="0"/>
              <a:t>Pago inoportuno: valores entre </a:t>
            </a:r>
            <a:r>
              <a:rPr lang="es-CO" b="1" dirty="0"/>
              <a:t>[51 – 75]</a:t>
            </a:r>
            <a:endParaRPr lang="en-GB" b="1" dirty="0"/>
          </a:p>
          <a:p>
            <a:pPr marL="285750" lvl="0" indent="-285750">
              <a:buFont typeface="Arial" panose="020B0604020202020204" pitchFamily="34" charset="0"/>
              <a:buChar char="•"/>
            </a:pPr>
            <a:r>
              <a:rPr lang="es-CO" dirty="0"/>
              <a:t>Pago: valores entre </a:t>
            </a:r>
            <a:r>
              <a:rPr lang="es-CO" b="1" dirty="0"/>
              <a:t>[76 – 100]</a:t>
            </a:r>
          </a:p>
          <a:p>
            <a:pPr marL="285750" lvl="0" indent="-285750">
              <a:buFont typeface="Arial" panose="020B0604020202020204" pitchFamily="34" charset="0"/>
              <a:buChar char="•"/>
            </a:pPr>
            <a:endParaRPr lang="es-CO" b="1" dirty="0"/>
          </a:p>
          <a:p>
            <a:r>
              <a:rPr lang="es-CO" dirty="0"/>
              <a:t>Se realizo una división de la información de acuerdo a las regiones comerciales definidas por la empresa, calculando el promedio de la calificación de servicio y agrupando por cliente.</a:t>
            </a:r>
          </a:p>
        </p:txBody>
      </p:sp>
      <p:pic>
        <p:nvPicPr>
          <p:cNvPr id="1026" name="Picture 2" descr="Limpiar la base de datos para disponer de los mejores registros">
            <a:extLst>
              <a:ext uri="{FF2B5EF4-FFF2-40B4-BE49-F238E27FC236}">
                <a16:creationId xmlns:a16="http://schemas.microsoft.com/office/drawing/2014/main" id="{70FB8AB4-4D03-460A-B2E0-CDD4838183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5" r="14778"/>
          <a:stretch/>
        </p:blipFill>
        <p:spPr bwMode="auto">
          <a:xfrm>
            <a:off x="6781800" y="1388150"/>
            <a:ext cx="4572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FCC438"/>
                </a:solidFill>
              </a:rPr>
              <a:t>Modelling</a:t>
            </a:r>
          </a:p>
        </p:txBody>
      </p:sp>
      <p:pic>
        <p:nvPicPr>
          <p:cNvPr id="7170" name="Picture 2" descr="Introducing the First Machine Learning Course With a Job Guarantee ...">
            <a:extLst>
              <a:ext uri="{FF2B5EF4-FFF2-40B4-BE49-F238E27FC236}">
                <a16:creationId xmlns:a16="http://schemas.microsoft.com/office/drawing/2014/main" id="{27A01613-1CCE-4631-9F1A-0AD42D272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03"/>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la técnica de modelado</a:t>
            </a:r>
          </a:p>
          <a:p>
            <a:pPr marL="457200" indent="-457200">
              <a:buFont typeface="+mj-lt"/>
              <a:buAutoNum type="arabicPeriod"/>
            </a:pPr>
            <a:r>
              <a:rPr lang="es-CO" sz="2000" dirty="0"/>
              <a:t>Generar el plan de prueba</a:t>
            </a:r>
          </a:p>
          <a:p>
            <a:pPr marL="457200" indent="-457200">
              <a:buFont typeface="+mj-lt"/>
              <a:buAutoNum type="arabicPeriod"/>
            </a:pPr>
            <a:r>
              <a:rPr lang="es-CO" sz="2000" dirty="0"/>
              <a:t>Construir el modelo </a:t>
            </a:r>
          </a:p>
          <a:p>
            <a:pPr marL="457200" indent="-457200">
              <a:buFont typeface="+mj-lt"/>
              <a:buAutoNum type="arabicPeriod"/>
            </a:pPr>
            <a:r>
              <a:rPr lang="es-CO" sz="2000" dirty="0"/>
              <a:t>Evaluar el modelo</a:t>
            </a:r>
          </a:p>
        </p:txBody>
      </p:sp>
      <p:pic>
        <p:nvPicPr>
          <p:cNvPr id="3" name="Picture 2">
            <a:extLst>
              <a:ext uri="{FF2B5EF4-FFF2-40B4-BE49-F238E27FC236}">
                <a16:creationId xmlns:a16="http://schemas.microsoft.com/office/drawing/2014/main" id="{D2327BE9-787A-4328-A7F5-386B38CC4202}"/>
              </a:ext>
            </a:extLst>
          </p:cNvPr>
          <p:cNvPicPr>
            <a:picLocks noChangeAspect="1"/>
          </p:cNvPicPr>
          <p:nvPr/>
        </p:nvPicPr>
        <p:blipFill rotWithShape="1">
          <a:blip r:embed="rId3"/>
          <a:srcRect l="6187"/>
          <a:stretch/>
        </p:blipFill>
        <p:spPr>
          <a:xfrm>
            <a:off x="5956299" y="1277312"/>
            <a:ext cx="1647949" cy="1333500"/>
          </a:xfrm>
          <a:prstGeom prst="rect">
            <a:avLst/>
          </a:prstGeom>
        </p:spPr>
      </p:pic>
    </p:spTree>
    <p:extLst>
      <p:ext uri="{BB962C8B-B14F-4D97-AF65-F5344CB8AC3E}">
        <p14:creationId xmlns:p14="http://schemas.microsoft.com/office/powerpoint/2010/main" val="203132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E46BA-B9FD-4AB0-898D-E63A9C91FA0F}"/>
              </a:ext>
            </a:extLst>
          </p:cNvPr>
          <p:cNvPicPr>
            <a:picLocks noChangeAspect="1"/>
          </p:cNvPicPr>
          <p:nvPr/>
        </p:nvPicPr>
        <p:blipFill>
          <a:blip r:embed="rId2"/>
          <a:stretch>
            <a:fillRect/>
          </a:stretch>
        </p:blipFill>
        <p:spPr>
          <a:xfrm>
            <a:off x="414152" y="1278991"/>
            <a:ext cx="11468310" cy="5579003"/>
          </a:xfrm>
          <a:prstGeom prst="rect">
            <a:avLst/>
          </a:prstGeom>
        </p:spPr>
      </p:pic>
      <p:cxnSp>
        <p:nvCxnSpPr>
          <p:cNvPr id="3" name="Straight Connector 2">
            <a:extLst>
              <a:ext uri="{FF2B5EF4-FFF2-40B4-BE49-F238E27FC236}">
                <a16:creationId xmlns:a16="http://schemas.microsoft.com/office/drawing/2014/main" id="{2EC4289D-82B5-4151-B4C5-96F368987EF5}"/>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4" name="Title 1">
            <a:extLst>
              <a:ext uri="{FF2B5EF4-FFF2-40B4-BE49-F238E27FC236}">
                <a16:creationId xmlns:a16="http://schemas.microsoft.com/office/drawing/2014/main" id="{1E161EB6-9251-4857-93C1-66688FB550BD}"/>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a:t>
            </a:r>
          </a:p>
        </p:txBody>
      </p:sp>
    </p:spTree>
    <p:extLst>
      <p:ext uri="{BB962C8B-B14F-4D97-AF65-F5344CB8AC3E}">
        <p14:creationId xmlns:p14="http://schemas.microsoft.com/office/powerpoint/2010/main" val="391710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D9C1-9B0B-4CCB-9CC3-9B676AC12EE0}"/>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Top1</a:t>
            </a:r>
          </a:p>
        </p:txBody>
      </p:sp>
      <p:cxnSp>
        <p:nvCxnSpPr>
          <p:cNvPr id="3" name="Straight Connector 2">
            <a:extLst>
              <a:ext uri="{FF2B5EF4-FFF2-40B4-BE49-F238E27FC236}">
                <a16:creationId xmlns:a16="http://schemas.microsoft.com/office/drawing/2014/main" id="{7F4E2328-2A8B-45D5-B993-06CD6A016712}"/>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04979C1C-E85A-441E-B424-7D5FBF2BC2D3}"/>
              </a:ext>
            </a:extLst>
          </p:cNvPr>
          <p:cNvPicPr>
            <a:picLocks noChangeAspect="1"/>
          </p:cNvPicPr>
          <p:nvPr/>
        </p:nvPicPr>
        <p:blipFill>
          <a:blip r:embed="rId2"/>
          <a:stretch>
            <a:fillRect/>
          </a:stretch>
        </p:blipFill>
        <p:spPr>
          <a:xfrm>
            <a:off x="333384" y="1171201"/>
            <a:ext cx="11744316" cy="5656392"/>
          </a:xfrm>
          <a:prstGeom prst="rect">
            <a:avLst/>
          </a:prstGeom>
        </p:spPr>
      </p:pic>
    </p:spTree>
    <p:extLst>
      <p:ext uri="{BB962C8B-B14F-4D97-AF65-F5344CB8AC3E}">
        <p14:creationId xmlns:p14="http://schemas.microsoft.com/office/powerpoint/2010/main" val="3525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dirty="0">
                <a:solidFill>
                  <a:schemeClr val="accent5"/>
                </a:solidFill>
              </a:rPr>
              <a:t>CRISP-DM </a:t>
            </a:r>
            <a:endParaRPr lang="en-GB" dirty="0">
              <a:solidFill>
                <a:schemeClr val="accent5"/>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normAutofit/>
          </a:bodyPr>
          <a:lstStyle/>
          <a:p>
            <a:pPr marL="0" indent="0" algn="just">
              <a:buNone/>
            </a:pPr>
            <a:r>
              <a:rPr lang="es-CO" sz="2000" dirty="0"/>
              <a:t>Esta </a:t>
            </a:r>
            <a:r>
              <a:rPr lang="es-ES" sz="2000" dirty="0"/>
              <a:t>metodología proporciona un enfoque estructural para la planificación de proyectos de minería de datos </a:t>
            </a:r>
            <a:endParaRPr lang="en-GB" sz="2000"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AEE36EE1-3631-4116-ACB4-747AC0548272}"/>
              </a:ext>
            </a:extLst>
          </p:cNvPr>
          <p:cNvPicPr>
            <a:picLocks noChangeAspect="1"/>
          </p:cNvPicPr>
          <p:nvPr/>
        </p:nvPicPr>
        <p:blipFill rotWithShape="1">
          <a:blip r:embed="rId3"/>
          <a:srcRect l="10480" t="6612" r="10328" b="2167"/>
          <a:stretch/>
        </p:blipFill>
        <p:spPr>
          <a:xfrm>
            <a:off x="2908300" y="1836649"/>
            <a:ext cx="5384801" cy="4756238"/>
          </a:xfrm>
          <a:prstGeom prst="rect">
            <a:avLst/>
          </a:prstGeom>
        </p:spPr>
      </p:pic>
    </p:spTree>
    <p:extLst>
      <p:ext uri="{BB962C8B-B14F-4D97-AF65-F5344CB8AC3E}">
        <p14:creationId xmlns:p14="http://schemas.microsoft.com/office/powerpoint/2010/main" val="16382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9FA5-A3B5-49E2-BEFD-4584F55C9853}"/>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Top2</a:t>
            </a:r>
          </a:p>
        </p:txBody>
      </p:sp>
      <p:cxnSp>
        <p:nvCxnSpPr>
          <p:cNvPr id="3" name="Straight Connector 2">
            <a:extLst>
              <a:ext uri="{FF2B5EF4-FFF2-40B4-BE49-F238E27FC236}">
                <a16:creationId xmlns:a16="http://schemas.microsoft.com/office/drawing/2014/main" id="{A5EE3E33-740D-4B2A-AB6D-4A58638D0541}"/>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18BBC7CD-5B5C-47F9-9DBA-367DB7D297DC}"/>
              </a:ext>
            </a:extLst>
          </p:cNvPr>
          <p:cNvPicPr>
            <a:picLocks noChangeAspect="1"/>
          </p:cNvPicPr>
          <p:nvPr/>
        </p:nvPicPr>
        <p:blipFill rotWithShape="1">
          <a:blip r:embed="rId2"/>
          <a:srcRect b="1174"/>
          <a:stretch/>
        </p:blipFill>
        <p:spPr>
          <a:xfrm>
            <a:off x="158683" y="1172177"/>
            <a:ext cx="11874634" cy="5613072"/>
          </a:xfrm>
          <a:prstGeom prst="rect">
            <a:avLst/>
          </a:prstGeom>
        </p:spPr>
      </p:pic>
    </p:spTree>
    <p:extLst>
      <p:ext uri="{BB962C8B-B14F-4D97-AF65-F5344CB8AC3E}">
        <p14:creationId xmlns:p14="http://schemas.microsoft.com/office/powerpoint/2010/main" val="8178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7576B-9E79-486D-8A4B-1C626439A7D1}"/>
              </a:ext>
            </a:extLst>
          </p:cNvPr>
          <p:cNvSpPr/>
          <p:nvPr/>
        </p:nvSpPr>
        <p:spPr>
          <a:xfrm rot="19640872">
            <a:off x="3600450" y="2295524"/>
            <a:ext cx="4724400" cy="8858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dirty="0" err="1"/>
              <a:t>JuanCa</a:t>
            </a:r>
            <a:endParaRPr lang="en-GB" dirty="0"/>
          </a:p>
        </p:txBody>
      </p:sp>
    </p:spTree>
    <p:extLst>
      <p:ext uri="{BB962C8B-B14F-4D97-AF65-F5344CB8AC3E}">
        <p14:creationId xmlns:p14="http://schemas.microsoft.com/office/powerpoint/2010/main" val="16800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00947D"/>
                </a:solidFill>
              </a:rPr>
              <a:t>Evaluation</a:t>
            </a:r>
          </a:p>
        </p:txBody>
      </p:sp>
      <p:pic>
        <p:nvPicPr>
          <p:cNvPr id="4" name="Picture 3">
            <a:extLst>
              <a:ext uri="{FF2B5EF4-FFF2-40B4-BE49-F238E27FC236}">
                <a16:creationId xmlns:a16="http://schemas.microsoft.com/office/drawing/2014/main" id="{57117EB4-0329-42F3-B27D-0603FE1E5A05}"/>
              </a:ext>
            </a:extLst>
          </p:cNvPr>
          <p:cNvPicPr>
            <a:picLocks noChangeAspect="1"/>
          </p:cNvPicPr>
          <p:nvPr/>
        </p:nvPicPr>
        <p:blipFill rotWithShape="1">
          <a:blip r:embed="rId2"/>
          <a:srcRect r="-3" b="7804"/>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7" name="Picture 2" descr="Automating data science and machine learning for business insights">
            <a:extLst>
              <a:ext uri="{FF2B5EF4-FFF2-40B4-BE49-F238E27FC236}">
                <a16:creationId xmlns:a16="http://schemas.microsoft.com/office/drawing/2014/main" id="{56D86301-1A5F-4FE7-A49D-199B98D72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67" r="11513"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Evaluación de resultados</a:t>
            </a:r>
          </a:p>
          <a:p>
            <a:pPr marL="457200" indent="-457200">
              <a:buFont typeface="+mj-lt"/>
              <a:buAutoNum type="arabicPeriod"/>
            </a:pPr>
            <a:r>
              <a:rPr lang="es-CO" sz="2000" dirty="0"/>
              <a:t>Revisar el proceso</a:t>
            </a:r>
          </a:p>
          <a:p>
            <a:pPr marL="457200" indent="-457200">
              <a:buFont typeface="+mj-lt"/>
              <a:buAutoNum type="arabicPeriod"/>
            </a:pPr>
            <a:r>
              <a:rPr lang="es-CO" sz="2000" dirty="0"/>
              <a:t>Determinar los próximos pasos</a:t>
            </a:r>
          </a:p>
        </p:txBody>
      </p:sp>
    </p:spTree>
    <p:extLst>
      <p:ext uri="{BB962C8B-B14F-4D97-AF65-F5344CB8AC3E}">
        <p14:creationId xmlns:p14="http://schemas.microsoft.com/office/powerpoint/2010/main" val="32778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ráfico 12">
            <a:extLst>
              <a:ext uri="{FF2B5EF4-FFF2-40B4-BE49-F238E27FC236}">
                <a16:creationId xmlns:a16="http://schemas.microsoft.com/office/drawing/2014/main" id="{ED4B3D31-7C85-4569-96BA-6F4838D89700}"/>
              </a:ext>
            </a:extLst>
          </p:cNvPr>
          <p:cNvGraphicFramePr>
            <a:graphicFrameLocks/>
          </p:cNvGraphicFramePr>
          <p:nvPr>
            <p:extLst>
              <p:ext uri="{D42A27DB-BD31-4B8C-83A1-F6EECF244321}">
                <p14:modId xmlns:p14="http://schemas.microsoft.com/office/powerpoint/2010/main" val="3806257766"/>
              </p:ext>
            </p:extLst>
          </p:nvPr>
        </p:nvGraphicFramePr>
        <p:xfrm>
          <a:off x="868363" y="684213"/>
          <a:ext cx="10453688" cy="27035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áfico 13">
            <a:extLst>
              <a:ext uri="{FF2B5EF4-FFF2-40B4-BE49-F238E27FC236}">
                <a16:creationId xmlns:a16="http://schemas.microsoft.com/office/drawing/2014/main" id="{8D15C436-533D-43AE-921B-B86D592B2035}"/>
              </a:ext>
            </a:extLst>
          </p:cNvPr>
          <p:cNvGraphicFramePr>
            <a:graphicFrameLocks/>
          </p:cNvGraphicFramePr>
          <p:nvPr>
            <p:extLst>
              <p:ext uri="{D42A27DB-BD31-4B8C-83A1-F6EECF244321}">
                <p14:modId xmlns:p14="http://schemas.microsoft.com/office/powerpoint/2010/main" val="4122805723"/>
              </p:ext>
            </p:extLst>
          </p:nvPr>
        </p:nvGraphicFramePr>
        <p:xfrm>
          <a:off x="868363" y="3470275"/>
          <a:ext cx="10453688" cy="27035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270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Gráfico 12">
            <a:extLst>
              <a:ext uri="{FF2B5EF4-FFF2-40B4-BE49-F238E27FC236}">
                <a16:creationId xmlns:a16="http://schemas.microsoft.com/office/drawing/2014/main" id="{4496AD4F-36D0-4FB8-BD6E-CE0C7724E057}"/>
              </a:ext>
            </a:extLst>
          </p:cNvPr>
          <p:cNvGraphicFramePr>
            <a:graphicFrameLocks/>
          </p:cNvGraphicFramePr>
          <p:nvPr>
            <p:extLst>
              <p:ext uri="{D42A27DB-BD31-4B8C-83A1-F6EECF244321}">
                <p14:modId xmlns:p14="http://schemas.microsoft.com/office/powerpoint/2010/main" val="2625085483"/>
              </p:ext>
            </p:extLst>
          </p:nvPr>
        </p:nvGraphicFramePr>
        <p:xfrm>
          <a:off x="415925" y="361950"/>
          <a:ext cx="11360150" cy="30718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áfico 13">
            <a:extLst>
              <a:ext uri="{FF2B5EF4-FFF2-40B4-BE49-F238E27FC236}">
                <a16:creationId xmlns:a16="http://schemas.microsoft.com/office/drawing/2014/main" id="{9362ADCC-7334-455C-ACB6-E6848910AC07}"/>
              </a:ext>
            </a:extLst>
          </p:cNvPr>
          <p:cNvGraphicFramePr>
            <a:graphicFrameLocks/>
          </p:cNvGraphicFramePr>
          <p:nvPr>
            <p:extLst>
              <p:ext uri="{D42A27DB-BD31-4B8C-83A1-F6EECF244321}">
                <p14:modId xmlns:p14="http://schemas.microsoft.com/office/powerpoint/2010/main" val="2919207334"/>
              </p:ext>
            </p:extLst>
          </p:nvPr>
        </p:nvGraphicFramePr>
        <p:xfrm>
          <a:off x="415925" y="3517900"/>
          <a:ext cx="11360150" cy="2978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945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Gráfico 12">
            <a:extLst>
              <a:ext uri="{FF2B5EF4-FFF2-40B4-BE49-F238E27FC236}">
                <a16:creationId xmlns:a16="http://schemas.microsoft.com/office/drawing/2014/main" id="{13271B89-2240-4D0C-8F0B-30A1275AB564}"/>
              </a:ext>
            </a:extLst>
          </p:cNvPr>
          <p:cNvGraphicFramePr>
            <a:graphicFrameLocks/>
          </p:cNvGraphicFramePr>
          <p:nvPr>
            <p:extLst>
              <p:ext uri="{D42A27DB-BD31-4B8C-83A1-F6EECF244321}">
                <p14:modId xmlns:p14="http://schemas.microsoft.com/office/powerpoint/2010/main" val="397766426"/>
              </p:ext>
            </p:extLst>
          </p:nvPr>
        </p:nvGraphicFramePr>
        <p:xfrm>
          <a:off x="733425" y="684213"/>
          <a:ext cx="10723563" cy="27257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áfico 13">
            <a:extLst>
              <a:ext uri="{FF2B5EF4-FFF2-40B4-BE49-F238E27FC236}">
                <a16:creationId xmlns:a16="http://schemas.microsoft.com/office/drawing/2014/main" id="{2B911670-3B99-4118-A542-132BAFF7AA51}"/>
              </a:ext>
            </a:extLst>
          </p:cNvPr>
          <p:cNvGraphicFramePr>
            <a:graphicFrameLocks/>
          </p:cNvGraphicFramePr>
          <p:nvPr>
            <p:extLst>
              <p:ext uri="{D42A27DB-BD31-4B8C-83A1-F6EECF244321}">
                <p14:modId xmlns:p14="http://schemas.microsoft.com/office/powerpoint/2010/main" val="884560982"/>
              </p:ext>
            </p:extLst>
          </p:nvPr>
        </p:nvGraphicFramePr>
        <p:xfrm>
          <a:off x="733425" y="3494088"/>
          <a:ext cx="10723563" cy="2679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42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ráfico 19">
            <a:extLst>
              <a:ext uri="{FF2B5EF4-FFF2-40B4-BE49-F238E27FC236}">
                <a16:creationId xmlns:a16="http://schemas.microsoft.com/office/drawing/2014/main" id="{6D73C9B1-E3DD-48EC-84DE-5EE1A5A6BE4F}"/>
              </a:ext>
            </a:extLst>
          </p:cNvPr>
          <p:cNvGraphicFramePr>
            <a:graphicFrameLocks/>
          </p:cNvGraphicFramePr>
          <p:nvPr>
            <p:extLst>
              <p:ext uri="{D42A27DB-BD31-4B8C-83A1-F6EECF244321}">
                <p14:modId xmlns:p14="http://schemas.microsoft.com/office/powerpoint/2010/main" val="2399956696"/>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3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E13E3E"/>
                </a:solidFill>
              </a:rPr>
              <a:t>Deployment</a:t>
            </a:r>
          </a:p>
        </p:txBody>
      </p:sp>
      <p:pic>
        <p:nvPicPr>
          <p:cNvPr id="3" name="Picture 2">
            <a:extLst>
              <a:ext uri="{FF2B5EF4-FFF2-40B4-BE49-F238E27FC236}">
                <a16:creationId xmlns:a16="http://schemas.microsoft.com/office/drawing/2014/main" id="{6A335C60-0DC6-4D38-9A1E-C99F30ED75F8}"/>
              </a:ext>
            </a:extLst>
          </p:cNvPr>
          <p:cNvPicPr>
            <a:picLocks noChangeAspect="1"/>
          </p:cNvPicPr>
          <p:nvPr/>
        </p:nvPicPr>
        <p:blipFill rotWithShape="1">
          <a:blip r:embed="rId2"/>
          <a:srcRect t="6802" r="-4" b="3050"/>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5" name="Picture 4" descr="The 3 types of metadata to master to be a data-centric enterprise ...">
            <a:extLst>
              <a:ext uri="{FF2B5EF4-FFF2-40B4-BE49-F238E27FC236}">
                <a16:creationId xmlns:a16="http://schemas.microsoft.com/office/drawing/2014/main" id="{E7954C3B-25B8-4A55-AA6D-9D05711F0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27" r="-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377219"/>
          </a:xfrm>
        </p:spPr>
        <p:txBody>
          <a:bodyPr>
            <a:normAutofit/>
          </a:bodyPr>
          <a:lstStyle/>
          <a:p>
            <a:pPr marL="457200" indent="-457200">
              <a:buFont typeface="+mj-lt"/>
              <a:buAutoNum type="arabicPeriod"/>
            </a:pPr>
            <a:r>
              <a:rPr lang="es-CO" sz="2000" dirty="0"/>
              <a:t>Planear la implementación </a:t>
            </a:r>
          </a:p>
          <a:p>
            <a:pPr marL="457200" indent="-457200">
              <a:buFont typeface="+mj-lt"/>
              <a:buAutoNum type="arabicPeriod"/>
            </a:pPr>
            <a:r>
              <a:rPr lang="es-CO" sz="2000" dirty="0"/>
              <a:t>Planear la monitorización y mantenimiento</a:t>
            </a:r>
          </a:p>
          <a:p>
            <a:pPr marL="457200" indent="-457200">
              <a:buFont typeface="+mj-lt"/>
              <a:buAutoNum type="arabicPeriod"/>
            </a:pPr>
            <a:r>
              <a:rPr lang="es-CO" sz="2000" dirty="0"/>
              <a:t>Producir el informe final</a:t>
            </a:r>
          </a:p>
          <a:p>
            <a:pPr marL="457200" indent="-457200">
              <a:buFont typeface="+mj-lt"/>
              <a:buAutoNum type="arabicPeriod"/>
            </a:pPr>
            <a:r>
              <a:rPr lang="es-CO" sz="2000" dirty="0"/>
              <a:t>Revisar el proyecto</a:t>
            </a:r>
          </a:p>
          <a:p>
            <a:pPr marL="0" indent="0">
              <a:buNone/>
            </a:pPr>
            <a:endParaRPr lang="es-CO" sz="2400" dirty="0"/>
          </a:p>
        </p:txBody>
      </p:sp>
    </p:spTree>
    <p:extLst>
      <p:ext uri="{BB962C8B-B14F-4D97-AF65-F5344CB8AC3E}">
        <p14:creationId xmlns:p14="http://schemas.microsoft.com/office/powerpoint/2010/main" val="8017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 name="Rectangle 205">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7E428D"/>
                </a:solidFill>
              </a:rPr>
              <a:t>Business understanding</a:t>
            </a:r>
          </a:p>
        </p:txBody>
      </p:sp>
      <p:pic>
        <p:nvPicPr>
          <p:cNvPr id="4" name="Picture 3">
            <a:extLst>
              <a:ext uri="{FF2B5EF4-FFF2-40B4-BE49-F238E27FC236}">
                <a16:creationId xmlns:a16="http://schemas.microsoft.com/office/drawing/2014/main" id="{32F464A3-69E5-4CD7-950E-D4090CF1E60B}"/>
              </a:ext>
            </a:extLst>
          </p:cNvPr>
          <p:cNvPicPr>
            <a:picLocks noChangeAspect="1"/>
          </p:cNvPicPr>
          <p:nvPr/>
        </p:nvPicPr>
        <p:blipFill rotWithShape="1">
          <a:blip r:embed="rId2"/>
          <a:srcRect t="5682" r="1" b="2"/>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026" name="Picture 2" descr="Machine Learning - Plataforma de Aprendizaje Automático">
            <a:extLst>
              <a:ext uri="{FF2B5EF4-FFF2-40B4-BE49-F238E27FC236}">
                <a16:creationId xmlns:a16="http://schemas.microsoft.com/office/drawing/2014/main" id="{F98519FB-0E62-4CF3-BD6E-3D0EFC5187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2" r="1212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Determinar los objetivos del negocio</a:t>
            </a:r>
          </a:p>
          <a:p>
            <a:pPr marL="457200" indent="-457200">
              <a:buFont typeface="+mj-lt"/>
              <a:buAutoNum type="arabicPeriod"/>
            </a:pPr>
            <a:r>
              <a:rPr lang="es-CO" sz="2000" dirty="0"/>
              <a:t>Evaluación de la situación </a:t>
            </a:r>
          </a:p>
          <a:p>
            <a:pPr marL="457200" indent="-457200">
              <a:buFont typeface="+mj-lt"/>
              <a:buAutoNum type="arabicPeriod"/>
            </a:pPr>
            <a:r>
              <a:rPr lang="es-CO" sz="2000" dirty="0"/>
              <a:t>Determinar los objetivos de DM</a:t>
            </a:r>
          </a:p>
          <a:p>
            <a:pPr marL="457200" indent="-457200">
              <a:buFont typeface="+mj-lt"/>
              <a:buAutoNum type="arabicPeriod"/>
            </a:pPr>
            <a:r>
              <a:rPr lang="es-CO" sz="2000" dirty="0"/>
              <a:t>Realizar el plan del proyecto </a:t>
            </a:r>
          </a:p>
        </p:txBody>
      </p:sp>
    </p:spTree>
    <p:extLst>
      <p:ext uri="{BB962C8B-B14F-4D97-AF65-F5344CB8AC3E}">
        <p14:creationId xmlns:p14="http://schemas.microsoft.com/office/powerpoint/2010/main" val="3925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r>
              <a:rPr lang="es-CO" dirty="0">
                <a:solidFill>
                  <a:srgbClr val="55A9DC"/>
                </a:solidFill>
              </a:rPr>
              <a:t>  </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lstStyle/>
          <a:p>
            <a:pPr marL="0" indent="0" algn="just">
              <a:buNone/>
            </a:pPr>
            <a:r>
              <a:rPr lang="es-CO" i="1" dirty="0"/>
              <a:t>Es una empresa de Telecomunicaciones Colombiana creada en 2006, </a:t>
            </a:r>
            <a:r>
              <a:rPr lang="es-ES" i="1" dirty="0"/>
              <a:t>propiedad de Grupo EPM y de </a:t>
            </a:r>
            <a:r>
              <a:rPr lang="es-ES" i="1" dirty="0" err="1"/>
              <a:t>Millicom</a:t>
            </a:r>
            <a:r>
              <a:rPr lang="es-ES" i="1" dirty="0"/>
              <a:t> International </a:t>
            </a:r>
            <a:r>
              <a:rPr lang="es-ES" i="1" dirty="0" err="1"/>
              <a:t>Cellular</a:t>
            </a:r>
            <a:r>
              <a:rPr lang="es-ES" i="1" dirty="0"/>
              <a:t>, S.A. La empresa ofrece servicios de telecomunicaciones a nivel nacional e internacional por medio de Colombia Móvil S.A. bajo la marca Tigo y bajo la marca </a:t>
            </a:r>
            <a:r>
              <a:rPr lang="es-ES" i="1" dirty="0" err="1"/>
              <a:t>Orbitel</a:t>
            </a:r>
            <a:r>
              <a:rPr lang="es-ES" i="1" dirty="0"/>
              <a:t> en Canadá, Estados Unidos y España.</a:t>
            </a:r>
          </a:p>
          <a:p>
            <a:pPr marL="0" indent="0" algn="just">
              <a:buNone/>
            </a:pP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Tigo (Colombia) - Wikipedia, la enciclopedia libre">
            <a:extLst>
              <a:ext uri="{FF2B5EF4-FFF2-40B4-BE49-F238E27FC236}">
                <a16:creationId xmlns:a16="http://schemas.microsoft.com/office/drawing/2014/main" id="{FF77165A-840B-4384-B9A0-31C6A7A62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064" y="3552299"/>
            <a:ext cx="3653872" cy="262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5331594" cy="4852983"/>
          </a:xfrm>
        </p:spPr>
        <p:txBody>
          <a:bodyPr/>
          <a:lstStyle/>
          <a:p>
            <a:pPr marL="0" indent="0" algn="just">
              <a:buNone/>
            </a:pPr>
            <a:r>
              <a:rPr lang="es-CO" i="1" dirty="0"/>
              <a:t>Debido a Tigo es una empresa prestadora de servicios que hoy en día es considerado como esencial (internet y telefonía), y tiene una participación en el mercado del 22,3% en Colombia considerándose así el segundo operador mas grande del país. Es importante conocer el comportamiento de pago de los clientes y las razones que pueden tener para justificar dicho comportamiento.</a:t>
            </a: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3074" name="Picture 2" descr="Se puede pagar a plazos en las subastas judiciales? - Rankia">
            <a:extLst>
              <a:ext uri="{FF2B5EF4-FFF2-40B4-BE49-F238E27FC236}">
                <a16:creationId xmlns:a16="http://schemas.microsoft.com/office/drawing/2014/main" id="{57ABB7F8-6DB5-4280-BC8E-832AABCABA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25" b="99125" l="250" r="99333">
                        <a14:foregroundMark x1="14333" y1="61000" x2="14333" y2="61000"/>
                        <a14:foregroundMark x1="13917" y1="73875" x2="13917" y2="73875"/>
                        <a14:foregroundMark x1="67833" y1="55125" x2="67833" y2="55125"/>
                        <a14:foregroundMark x1="71083" y1="93125" x2="48417" y2="86125"/>
                        <a14:foregroundMark x1="48417" y1="86125" x2="17083" y2="61750"/>
                        <a14:foregroundMark x1="17083" y1="61750" x2="21417" y2="45750"/>
                        <a14:foregroundMark x1="21417" y1="45750" x2="38167" y2="48625"/>
                        <a14:foregroundMark x1="38167" y1="48625" x2="48167" y2="59750"/>
                        <a14:foregroundMark x1="48167" y1="59750" x2="49667" y2="63000"/>
                        <a14:foregroundMark x1="29833" y1="95750" x2="9917" y2="73500"/>
                        <a14:foregroundMark x1="9917" y1="73500" x2="5083" y2="58125"/>
                        <a14:foregroundMark x1="5083" y1="58125" x2="15167" y2="25750"/>
                        <a14:foregroundMark x1="15167" y1="25750" x2="27417" y2="16750"/>
                        <a14:foregroundMark x1="27417" y1="16750" x2="56083" y2="21500"/>
                        <a14:foregroundMark x1="56083" y1="21500" x2="65583" y2="32125"/>
                        <a14:foregroundMark x1="65583" y1="32125" x2="66917" y2="43375"/>
                        <a14:foregroundMark x1="20417" y1="22125" x2="25500" y2="39750"/>
                        <a14:foregroundMark x1="25500" y1="39750" x2="37250" y2="46625"/>
                        <a14:foregroundMark x1="37250" y1="46625" x2="47417" y2="39500"/>
                        <a14:foregroundMark x1="47417" y1="39500" x2="45000" y2="21875"/>
                        <a14:foregroundMark x1="45000" y1="21875" x2="29833" y2="18500"/>
                        <a14:foregroundMark x1="29833" y1="18500" x2="19583" y2="23750"/>
                        <a14:foregroundMark x1="19583" y1="23750" x2="19583" y2="27625"/>
                        <a14:foregroundMark x1="40750" y1="27000" x2="27917" y2="24750"/>
                        <a14:foregroundMark x1="27917" y1="24750" x2="24417" y2="41625"/>
                        <a14:foregroundMark x1="24417" y1="41625" x2="33333" y2="51125"/>
                        <a14:foregroundMark x1="33333" y1="51125" x2="46000" y2="45500"/>
                        <a14:foregroundMark x1="46000" y1="45500" x2="49417" y2="29500"/>
                        <a14:foregroundMark x1="49417" y1="29500" x2="34833" y2="26625"/>
                        <a14:foregroundMark x1="36833" y1="27625" x2="35750" y2="24750"/>
                        <a14:foregroundMark x1="32917" y1="29250" x2="34583" y2="30875"/>
                        <a14:foregroundMark x1="51250" y1="50250" x2="53833" y2="50875"/>
                        <a14:foregroundMark x1="83750" y1="79000" x2="87417" y2="62625"/>
                        <a14:foregroundMark x1="87417" y1="62625" x2="79417" y2="49875"/>
                        <a14:foregroundMark x1="79417" y1="49875" x2="73917" y2="47000"/>
                        <a14:foregroundMark x1="80250" y1="99000" x2="45250" y2="97000"/>
                        <a14:foregroundMark x1="45250" y1="97000" x2="38583" y2="91875"/>
                        <a14:foregroundMark x1="27833" y1="96125" x2="7750" y2="84000"/>
                        <a14:foregroundMark x1="7750" y1="84000" x2="3917" y2="68750"/>
                        <a14:foregroundMark x1="3917" y1="68750" x2="8417" y2="64375"/>
                        <a14:foregroundMark x1="84583" y1="65625" x2="90917" y2="12875"/>
                        <a14:foregroundMark x1="90917" y1="12875" x2="73917" y2="500"/>
                        <a14:foregroundMark x1="73917" y1="500" x2="60500" y2="1625"/>
                        <a14:foregroundMark x1="60500" y1="1625" x2="51000" y2="27375"/>
                        <a14:foregroundMark x1="40500" y1="39750" x2="19083" y2="28625"/>
                        <a14:foregroundMark x1="19083" y1="28625" x2="31833" y2="41125"/>
                        <a14:foregroundMark x1="31833" y1="41125" x2="43000" y2="44250"/>
                        <a14:foregroundMark x1="43000" y1="44250" x2="37583" y2="28375"/>
                        <a14:foregroundMark x1="37583" y1="28375" x2="26000" y2="30375"/>
                        <a14:foregroundMark x1="26000" y1="30375" x2="22000" y2="35875"/>
                        <a14:foregroundMark x1="42917" y1="27000" x2="51750" y2="36500"/>
                        <a14:foregroundMark x1="51750" y1="36500" x2="46083" y2="22000"/>
                        <a14:foregroundMark x1="46083" y1="22000" x2="38500" y2="34750"/>
                        <a14:foregroundMark x1="38500" y1="34750" x2="38083" y2="36125"/>
                        <a14:foregroundMark x1="76333" y1="27000" x2="63833" y2="28750"/>
                        <a14:foregroundMark x1="63833" y1="28750" x2="68500" y2="43875"/>
                        <a14:foregroundMark x1="68500" y1="43875" x2="79250" y2="37625"/>
                        <a14:foregroundMark x1="79250" y1="37625" x2="70667" y2="25375"/>
                        <a14:foregroundMark x1="70667" y1="25375" x2="65583" y2="25750"/>
                        <a14:foregroundMark x1="44250" y1="23125" x2="42750" y2="42250"/>
                        <a14:foregroundMark x1="42750" y1="42250" x2="53333" y2="52500"/>
                        <a14:foregroundMark x1="53333" y1="52500" x2="57250" y2="36500"/>
                        <a14:foregroundMark x1="57250" y1="36500" x2="48500" y2="23500"/>
                        <a14:foregroundMark x1="48500" y1="23500" x2="40333" y2="21500"/>
                        <a14:foregroundMark x1="14583" y1="91125" x2="3833" y2="86000"/>
                        <a14:foregroundMark x1="3833" y1="86000" x2="167" y2="69500"/>
                        <a14:foregroundMark x1="167" y1="69500" x2="250" y2="45875"/>
                        <a14:foregroundMark x1="250" y1="45875" x2="8333" y2="33375"/>
                        <a14:foregroundMark x1="8333" y1="33375" x2="19667" y2="34750"/>
                        <a14:foregroundMark x1="19667" y1="34750" x2="19750" y2="34875"/>
                        <a14:foregroundMark x1="10167" y1="31625" x2="13417" y2="14875"/>
                        <a14:foregroundMark x1="13417" y1="14875" x2="22083" y2="125"/>
                        <a14:foregroundMark x1="22083" y1="125" x2="37500" y2="500"/>
                        <a14:foregroundMark x1="20667" y1="28375" x2="22583" y2="45625"/>
                        <a14:foregroundMark x1="22583" y1="45625" x2="33500" y2="39125"/>
                        <a14:foregroundMark x1="33500" y1="39125" x2="23750" y2="27125"/>
                        <a14:foregroundMark x1="23750" y1="27125" x2="16750" y2="30625"/>
                        <a14:foregroundMark x1="29833" y1="79000" x2="17083" y2="79750"/>
                        <a14:foregroundMark x1="17083" y1="79750" x2="22500" y2="94125"/>
                        <a14:foregroundMark x1="22500" y1="94125" x2="32667" y2="99500"/>
                        <a14:foregroundMark x1="32667" y1="99500" x2="43750" y2="98875"/>
                        <a14:foregroundMark x1="43750" y1="98875" x2="39500" y2="82875"/>
                        <a14:foregroundMark x1="39500" y1="82875" x2="29083" y2="77750"/>
                        <a14:foregroundMark x1="29083" y1="77750" x2="28500" y2="77750"/>
                        <a14:foregroundMark x1="37500" y1="87250" x2="26083" y2="83250"/>
                        <a14:foregroundMark x1="26083" y1="83250" x2="31583" y2="98750"/>
                        <a14:foregroundMark x1="31583" y1="98750" x2="48583" y2="99125"/>
                        <a14:foregroundMark x1="48583" y1="99125" x2="45333" y2="81125"/>
                        <a14:foregroundMark x1="45333" y1="81125" x2="34500" y2="81875"/>
                        <a14:foregroundMark x1="34500" y1="81875" x2="32000" y2="83250"/>
                        <a14:foregroundMark x1="44417" y1="93750" x2="34333" y2="87875"/>
                        <a14:foregroundMark x1="34333" y1="87875" x2="23583" y2="86500"/>
                        <a14:foregroundMark x1="23583" y1="86500" x2="30333" y2="99125"/>
                        <a14:foregroundMark x1="30333" y1="99125" x2="43667" y2="98875"/>
                        <a14:foregroundMark x1="43667" y1="98875" x2="45750" y2="87875"/>
                        <a14:foregroundMark x1="12167" y1="13875" x2="23500" y2="125"/>
                        <a14:foregroundMark x1="23500" y1="125" x2="27167" y2="5375"/>
                        <a14:foregroundMark x1="80667" y1="88250" x2="89833" y2="79000"/>
                        <a14:foregroundMark x1="89833" y1="79000" x2="91333" y2="62000"/>
                        <a14:foregroundMark x1="91333" y1="62000" x2="83750" y2="52250"/>
                        <a14:foregroundMark x1="92000" y1="55125" x2="96417" y2="21125"/>
                        <a14:foregroundMark x1="96417" y1="21125" x2="90667" y2="12625"/>
                        <a14:foregroundMark x1="96417" y1="25000" x2="97463" y2="19125"/>
                        <a14:foregroundMark x1="97891" y1="8000" x2="91833" y2="5375"/>
                        <a14:backgroundMark x1="97667" y1="17500" x2="97667" y2="17500"/>
                        <a14:backgroundMark x1="99250" y1="18875" x2="99250" y2="18875"/>
                        <a14:backgroundMark x1="99667" y1="14250" x2="99667" y2="14250"/>
                        <a14:backgroundMark x1="99000" y1="13625" x2="99000" y2="13625"/>
                        <a14:backgroundMark x1="99250" y1="9625" x2="99250" y2="9625"/>
                        <a14:backgroundMark x1="99250" y1="8000" x2="99250" y2="19125"/>
                      </a14:backgroundRemoval>
                    </a14:imgEffect>
                  </a14:imgLayer>
                </a14:imgProps>
              </a:ext>
              <a:ext uri="{28A0092B-C50C-407E-A947-70E740481C1C}">
                <a14:useLocalDpi xmlns:a14="http://schemas.microsoft.com/office/drawing/2010/main" val="0"/>
              </a:ext>
            </a:extLst>
          </a:blip>
          <a:srcRect/>
          <a:stretch>
            <a:fillRect/>
          </a:stretch>
        </p:blipFill>
        <p:spPr bwMode="auto">
          <a:xfrm>
            <a:off x="6943023" y="1958741"/>
            <a:ext cx="4410777" cy="294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Cobertura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2014950" y="1046193"/>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forme de Gestión 2016">
            <a:extLst>
              <a:ext uri="{FF2B5EF4-FFF2-40B4-BE49-F238E27FC236}">
                <a16:creationId xmlns:a16="http://schemas.microsoft.com/office/drawing/2014/main" id="{77555F6D-1AD1-4142-A85B-6D694429C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315" b="22667"/>
          <a:stretch/>
        </p:blipFill>
        <p:spPr bwMode="auto">
          <a:xfrm>
            <a:off x="6765597" y="1046193"/>
            <a:ext cx="3042546" cy="559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Cobertura Acceso Fijo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4F8317BC-2680-4EE7-A4EB-DBC9242781D1}"/>
              </a:ext>
            </a:extLst>
          </p:cNvPr>
          <p:cNvSpPr/>
          <p:nvPr/>
        </p:nvSpPr>
        <p:spPr>
          <a:xfrm>
            <a:off x="9029700" y="4629151"/>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0E2C209-B316-46A0-B791-128CC51AA934}"/>
              </a:ext>
            </a:extLst>
          </p:cNvPr>
          <p:cNvGrpSpPr/>
          <p:nvPr/>
        </p:nvGrpSpPr>
        <p:grpSpPr>
          <a:xfrm>
            <a:off x="1931687" y="1171318"/>
            <a:ext cx="8557226" cy="5686682"/>
            <a:chOff x="1817387" y="1171318"/>
            <a:chExt cx="8557226" cy="5686682"/>
          </a:xfrm>
        </p:grpSpPr>
        <p:grpSp>
          <p:nvGrpSpPr>
            <p:cNvPr id="10" name="Group 9">
              <a:extLst>
                <a:ext uri="{FF2B5EF4-FFF2-40B4-BE49-F238E27FC236}">
                  <a16:creationId xmlns:a16="http://schemas.microsoft.com/office/drawing/2014/main" id="{4247BDF4-18DF-4D3E-9419-88BDD786269E}"/>
                </a:ext>
              </a:extLst>
            </p:cNvPr>
            <p:cNvGrpSpPr/>
            <p:nvPr/>
          </p:nvGrpSpPr>
          <p:grpSpPr>
            <a:xfrm>
              <a:off x="1817387" y="1171318"/>
              <a:ext cx="8557226" cy="5686682"/>
              <a:chOff x="1817387" y="1171318"/>
              <a:chExt cx="8557226" cy="5686682"/>
            </a:xfrm>
          </p:grpSpPr>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1817387" y="1171318"/>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e de Gestión 2016">
                <a:extLst>
                  <a:ext uri="{FF2B5EF4-FFF2-40B4-BE49-F238E27FC236}">
                    <a16:creationId xmlns:a16="http://schemas.microsoft.com/office/drawing/2014/main" id="{35D96DF9-87AC-4335-B37A-2412FF3B7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780" r="56237" b="24632"/>
              <a:stretch/>
            </p:blipFill>
            <p:spPr bwMode="auto">
              <a:xfrm>
                <a:off x="6338587" y="1815314"/>
                <a:ext cx="4036026" cy="326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996187-DB30-42D0-BEEA-5AE1A728FCA7}"/>
                  </a:ext>
                </a:extLst>
              </p:cNvPr>
              <p:cNvSpPr/>
              <p:nvPr/>
            </p:nvSpPr>
            <p:spPr>
              <a:xfrm>
                <a:off x="7785100" y="1364805"/>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DD6F4A3-7FE6-476F-95AE-BB31ABC186FF}"/>
                  </a:ext>
                </a:extLst>
              </p:cNvPr>
              <p:cNvSpPr/>
              <p:nvPr/>
            </p:nvSpPr>
            <p:spPr>
              <a:xfrm>
                <a:off x="1947258" y="5194306"/>
                <a:ext cx="3324828" cy="1663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1A3EEBD-5BFE-4524-A6F4-6231A3A24CBF}"/>
                  </a:ext>
                </a:extLst>
              </p:cNvPr>
              <p:cNvSpPr/>
              <p:nvPr/>
            </p:nvSpPr>
            <p:spPr>
              <a:xfrm>
                <a:off x="1817387" y="4254500"/>
                <a:ext cx="1040113" cy="939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9261AC94-403D-45D2-8DF8-7FBE90E6F38A}"/>
                </a:ext>
              </a:extLst>
            </p:cNvPr>
            <p:cNvSpPr/>
            <p:nvPr/>
          </p:nvSpPr>
          <p:spPr>
            <a:xfrm>
              <a:off x="9309100" y="4876800"/>
              <a:ext cx="1065513" cy="616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012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236517-3225-4654-AA93-53FE01383430}"/>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Evaluación de la situación </a:t>
            </a:r>
          </a:p>
        </p:txBody>
      </p:sp>
      <p:cxnSp>
        <p:nvCxnSpPr>
          <p:cNvPr id="6" name="Straight Connector 5">
            <a:extLst>
              <a:ext uri="{FF2B5EF4-FFF2-40B4-BE49-F238E27FC236}">
                <a16:creationId xmlns:a16="http://schemas.microsoft.com/office/drawing/2014/main" id="{97EA1637-4EAF-42CD-A92E-FE08FC36AE05}"/>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9" name="Imagen 8">
            <a:extLst>
              <a:ext uri="{FF2B5EF4-FFF2-40B4-BE49-F238E27FC236}">
                <a16:creationId xmlns:a16="http://schemas.microsoft.com/office/drawing/2014/main" id="{2C44D8C3-82D9-49B7-BC15-33E97CFEFB84}"/>
              </a:ext>
            </a:extLst>
          </p:cNvPr>
          <p:cNvPicPr>
            <a:picLocks noChangeAspect="1"/>
          </p:cNvPicPr>
          <p:nvPr/>
        </p:nvPicPr>
        <p:blipFill rotWithShape="1">
          <a:blip r:embed="rId2">
            <a:extLst>
              <a:ext uri="{28A0092B-C50C-407E-A947-70E740481C1C}">
                <a14:useLocalDpi xmlns:a14="http://schemas.microsoft.com/office/drawing/2010/main" val="0"/>
              </a:ext>
            </a:extLst>
          </a:blip>
          <a:srcRect l="3860" t="2625" r="3300" b="3576"/>
          <a:stretch/>
        </p:blipFill>
        <p:spPr>
          <a:xfrm>
            <a:off x="1749288" y="1126438"/>
            <a:ext cx="7659756" cy="5526154"/>
          </a:xfrm>
          <a:prstGeom prst="rect">
            <a:avLst/>
          </a:prstGeom>
        </p:spPr>
      </p:pic>
    </p:spTree>
    <p:extLst>
      <p:ext uri="{BB962C8B-B14F-4D97-AF65-F5344CB8AC3E}">
        <p14:creationId xmlns:p14="http://schemas.microsoft.com/office/powerpoint/2010/main" val="35953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1F552DF13A6D40B459BD2966D82FC3" ma:contentTypeVersion="6" ma:contentTypeDescription="Create a new document." ma:contentTypeScope="" ma:versionID="a01b3daf33f8045e07234184d30bca2f">
  <xsd:schema xmlns:xsd="http://www.w3.org/2001/XMLSchema" xmlns:xs="http://www.w3.org/2001/XMLSchema" xmlns:p="http://schemas.microsoft.com/office/2006/metadata/properties" xmlns:ns2="580b4332-39d2-4436-8fe6-7a9bf13888b4" targetNamespace="http://schemas.microsoft.com/office/2006/metadata/properties" ma:root="true" ma:fieldsID="e4ab8cd5de5a730e575350b1bff66377" ns2:_="">
    <xsd:import namespace="580b4332-39d2-4436-8fe6-7a9bf13888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0b4332-39d2-4436-8fe6-7a9bf13888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C5A01F-BE38-40A8-8674-1AC28EC11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0b4332-39d2-4436-8fe6-7a9bf1388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78D79B-2783-465D-898B-64E904ACFF98}">
  <ds:schemaRefs>
    <ds:schemaRef ds:uri="http://schemas.microsoft.com/sharepoint/v3/contenttype/forms"/>
  </ds:schemaRefs>
</ds:datastoreItem>
</file>

<file path=customXml/itemProps3.xml><?xml version="1.0" encoding="utf-8"?>
<ds:datastoreItem xmlns:ds="http://schemas.openxmlformats.org/officeDocument/2006/customXml" ds:itemID="{AD93644F-6470-4035-8C39-B9485347A2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TotalTime>
  <Words>1276</Words>
  <Application>Microsoft Office PowerPoint</Application>
  <PresentationFormat>Panorámica</PresentationFormat>
  <Paragraphs>189</Paragraphs>
  <Slides>38</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Calibri Light</vt:lpstr>
      <vt:lpstr>Office Theme</vt:lpstr>
      <vt:lpstr>PERFILADO DE CLIENTES POR HABITO DE PAGO DISCRIMINADO POR REGIONES</vt:lpstr>
      <vt:lpstr>Agenda</vt:lpstr>
      <vt:lpstr>CRISP-DM </vt:lpstr>
      <vt:lpstr>Business understanding</vt:lpstr>
      <vt:lpstr>Tigo  </vt:lpstr>
      <vt:lpstr>Tigo</vt:lpstr>
      <vt:lpstr>Cobertura por Regiones</vt:lpstr>
      <vt:lpstr>Cobertura Acceso Fijo por Regiones</vt:lpstr>
      <vt:lpstr>Evaluación de la situación </vt:lpstr>
      <vt:lpstr>¿Cuál es nuestra problemática?</vt:lpstr>
      <vt:lpstr>¿Cómo lo solucionaremos?</vt:lpstr>
      <vt:lpstr>WorkPlan</vt:lpstr>
      <vt:lpstr>Data Understanding</vt:lpstr>
      <vt:lpstr>Flujo de datos</vt:lpstr>
      <vt:lpstr>Selección de los datos </vt:lpstr>
      <vt:lpstr>Datasets</vt:lpstr>
      <vt:lpstr>Diseño Datalake</vt:lpstr>
      <vt:lpstr>Vector_pago_fijo</vt:lpstr>
      <vt:lpstr>Vector_pago_fijo</vt:lpstr>
      <vt:lpstr>Presentación de PowerPoint</vt:lpstr>
      <vt:lpstr>Presentación de PowerPoint</vt:lpstr>
      <vt:lpstr>Presentación de PowerPoint</vt:lpstr>
      <vt:lpstr>Data  Preparation</vt:lpstr>
      <vt:lpstr>Presentación de PowerPoint</vt:lpstr>
      <vt:lpstr>Presentación de PowerPoint</vt:lpstr>
      <vt:lpstr>Presentación de PowerPoint</vt:lpstr>
      <vt:lpstr>Modelling</vt:lpstr>
      <vt:lpstr>Presentación de PowerPoint</vt:lpstr>
      <vt:lpstr>Presentación de PowerPoint</vt:lpstr>
      <vt:lpstr>Presentación de PowerPoint</vt:lpstr>
      <vt:lpstr>Presentación de PowerPoint</vt:lpstr>
      <vt:lpstr>Evaluation</vt:lpstr>
      <vt:lpstr>Presentación de PowerPoint</vt:lpstr>
      <vt:lpstr>Presentación de PowerPoint</vt:lpstr>
      <vt:lpstr>Presentación de PowerPoint</vt:lpstr>
      <vt:lpstr>Presentación de PowerPoint</vt:lpstr>
      <vt:lpstr>Deployment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PERFILADO DE CLIENTES POR HABITO DE PAGO DISCRIMINADO POR REGIONES</dc:title>
  <dc:creator>Juan Sanz</dc:creator>
  <cp:lastModifiedBy>Juan Sanz</cp:lastModifiedBy>
  <cp:revision>1</cp:revision>
  <dcterms:created xsi:type="dcterms:W3CDTF">2020-06-18T16:59:39Z</dcterms:created>
  <dcterms:modified xsi:type="dcterms:W3CDTF">2020-06-18T17:05:07Z</dcterms:modified>
</cp:coreProperties>
</file>